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4"/>
    <p:sldMasterId id="2147483695" r:id="rId5"/>
    <p:sldMasterId id="2147483702" r:id="rId6"/>
    <p:sldMasterId id="2147483648" r:id="rId7"/>
    <p:sldMasterId id="2147483721" r:id="rId8"/>
  </p:sldMasterIdLst>
  <p:notesMasterIdLst>
    <p:notesMasterId r:id="rId25"/>
  </p:notesMasterIdLst>
  <p:handoutMasterIdLst>
    <p:handoutMasterId r:id="rId26"/>
  </p:handoutMasterIdLst>
  <p:sldIdLst>
    <p:sldId id="310" r:id="rId9"/>
    <p:sldId id="1083" r:id="rId10"/>
    <p:sldId id="1106" r:id="rId11"/>
    <p:sldId id="1107" r:id="rId12"/>
    <p:sldId id="1105" r:id="rId13"/>
    <p:sldId id="1108" r:id="rId14"/>
    <p:sldId id="1109" r:id="rId15"/>
    <p:sldId id="1104" r:id="rId16"/>
    <p:sldId id="1103" r:id="rId17"/>
    <p:sldId id="1113" r:id="rId18"/>
    <p:sldId id="1102" r:id="rId19"/>
    <p:sldId id="1101" r:id="rId20"/>
    <p:sldId id="1110" r:id="rId21"/>
    <p:sldId id="1112" r:id="rId22"/>
    <p:sldId id="1111" r:id="rId23"/>
    <p:sldId id="32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" initials="PMQ" lastIdx="1" clrIdx="0">
    <p:extLst>
      <p:ext uri="{19B8F6BF-5375-455C-9EA6-DF929625EA0E}">
        <p15:presenceInfo xmlns:p15="http://schemas.microsoft.com/office/powerpoint/2012/main" userId="PAT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CCECFF"/>
    <a:srgbClr val="ED9D00"/>
    <a:srgbClr val="00457C"/>
    <a:srgbClr val="000000"/>
    <a:srgbClr val="CCCCFF"/>
    <a:srgbClr val="FFFF00"/>
    <a:srgbClr val="99FF66"/>
    <a:srgbClr val="99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3595" autoAdjust="0"/>
  </p:normalViewPr>
  <p:slideViewPr>
    <p:cSldViewPr snapToGrid="0" showGuides="1">
      <p:cViewPr varScale="1">
        <p:scale>
          <a:sx n="57" d="100"/>
          <a:sy n="57" d="100"/>
        </p:scale>
        <p:origin x="1579" y="34"/>
      </p:cViewPr>
      <p:guideLst>
        <p:guide orient="horz" pos="197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aparece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palavras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da </a:t>
            </a:r>
            <a:r>
              <a:rPr lang="en-US" dirty="0" err="1"/>
              <a:t>pesquisa</a:t>
            </a:r>
            <a:r>
              <a:rPr lang="en-US" dirty="0"/>
              <a:t> actual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resiliência</a:t>
            </a:r>
            <a:r>
              <a:rPr lang="en-US" dirty="0"/>
              <a:t> </a:t>
            </a:r>
          </a:p>
          <a:p>
            <a:r>
              <a:rPr lang="en-US" dirty="0"/>
              <a:t>A </a:t>
            </a:r>
            <a:r>
              <a:rPr lang="en-US" dirty="0" err="1"/>
              <a:t>resiliência</a:t>
            </a:r>
            <a:r>
              <a:rPr lang="en-US" dirty="0"/>
              <a:t> da rede de </a:t>
            </a:r>
            <a:r>
              <a:rPr lang="en-US" dirty="0" err="1"/>
              <a:t>estradas</a:t>
            </a:r>
            <a:r>
              <a:rPr lang="en-US" dirty="0"/>
              <a:t> é um </a:t>
            </a:r>
            <a:r>
              <a:rPr lang="en-US" dirty="0" err="1"/>
              <a:t>conceito</a:t>
            </a:r>
            <a:r>
              <a:rPr lang="en-US" dirty="0"/>
              <a:t> </a:t>
            </a:r>
            <a:r>
              <a:rPr lang="en-US" dirty="0" err="1"/>
              <a:t>complexo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4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modelo combina dados climáticos, infraestruturais, operacionais, de segurança e institucionais.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Utilizo métodos multicritério — AHP e PCA — para atribuir pesos e calcular um índice composto: o Índice de Vulnerabilidade Sistémica.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Mapeio depois estes resultados em QGIS, criando hotspots multirriscos.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modelo complementa </a:t>
            </a:r>
            <a:r>
              <a:rPr lang="pt-P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frameworks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o HDM-4 e os sistemas modernos de gestão de ativos, ao integrar clima, risco e segurança numa mesma estrutura analítica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39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“O modelo gera outputs totalmente orientados para apoiar a decisão.</a:t>
            </a:r>
            <a:br>
              <a:rPr lang="pt-BR" dirty="0"/>
            </a:br>
            <a:r>
              <a:rPr lang="pt-BR" dirty="0"/>
              <a:t>O principal é o IVS por troço, um índice composto que integra clima, infraestrutura, operação, segurança e capacidade institucional — permitindo um ranking objetivo de vulnerabilidade sistémica.</a:t>
            </a:r>
          </a:p>
          <a:p>
            <a:r>
              <a:rPr lang="pt-BR" dirty="0"/>
              <a:t>Os mapas multirriscos mostram onde estes fatores convergem, identificando fragilidades que não são visíveis com ferramentas tradicionais.</a:t>
            </a:r>
          </a:p>
          <a:p>
            <a:r>
              <a:rPr lang="pt-BR" dirty="0"/>
              <a:t>Destaca-se também a identificação de projetos de duplo benefício, onde a mesma intervenção melhora resiliência climática e segurança rodoviária — é aqui que reside grande parte da custo-efetividade.</a:t>
            </a:r>
          </a:p>
          <a:p>
            <a:r>
              <a:rPr lang="pt-BR" dirty="0"/>
              <a:t>A análise custo-benefício integrada combina HDM-4 com risco climático e impacto em segurança, revelando o retorno social e económico real das opções de investimento.</a:t>
            </a:r>
          </a:p>
          <a:p>
            <a:r>
              <a:rPr lang="pt-BR" dirty="0"/>
              <a:t>E, por fim, a priorização estratégica de trechos garante melhor uso dos recursos públicos e decisões defendidas com evidência.”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11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32E5-31BC-3A0E-8A82-F7F8A12AA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2B7B37-1B1F-7DC6-D2AC-6D61B2B6C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425A9-71CA-3FA4-2F68-12DD1ADA5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estrutura do modelo já foi desenvolvida e testada noutros contextos, como Portugal e Brasil, o que nos dá uma base técnica muito sólida.</a:t>
            </a:r>
            <a:br>
              <a:rPr lang="pt-BR" dirty="0"/>
            </a:br>
            <a:r>
              <a:rPr lang="pt-BR" dirty="0"/>
              <a:t>Mas um modelo de resiliência é sempre sensível ao contexto — às características da rede, às condições climáticas, à capacidade institucional e aos padrões de operação locais.</a:t>
            </a:r>
            <a:br>
              <a:rPr lang="pt-BR" dirty="0"/>
            </a:br>
            <a:r>
              <a:rPr lang="pt-BR" dirty="0"/>
              <a:t>Por isso, a etapa determinante agora é a calibração com os dados da ANE, para que o modelo passe de um protótipo generalista para uma ferramenta operacional totalmente adaptada à realidade moçambicana.</a:t>
            </a:r>
            <a:br>
              <a:rPr lang="pt-BR" dirty="0"/>
            </a:br>
            <a:r>
              <a:rPr lang="pt-BR" dirty="0"/>
              <a:t>O objetivo final é claro: disponibilizar à ANE uma ferramenta de apoio à decisão que permita priorizar investimentos de forma custo-eficaz, considerando ao mesmo tempo o risco climático, a segurança rodoviária e o desempenho funcional da rede.”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CFF8D-2738-AEA7-65A2-909CD7FEC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76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742D7-058A-5367-C8BF-879F55C45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E203C-ED5F-4910-1D28-596881E86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2B6DE-C1E0-BA1B-04EA-A21F36C1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O objetivo final é disponibilizar à ANE uma ferramenta de apoio à decisão que permita priorizar investimentos de forma custo-eficaz, considerando ao mesmo tempo o risco climático, a segurança rodoviária e o desempenho funcional da rede.”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BB8B7-C245-9E4A-CA2F-D79F67C63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8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revisão da literatura mostra que a resiliência rodoviária evoluiu bastante: de uma visão centrada em ativos para uma abordagem sistémica e adaptativa.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os estudos continuam a tratar as dimensões técnica, institucional e humana de forma separada.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isso explica por que tantas soluções falham em contextos complexos como o nosso.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56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EE0A6-623D-85D7-ACCC-710759FC3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EB450-8CD5-6B75-FDE0-FB08B72BD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9FA66-D54B-7204-C2F8-4988FD8E8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“Para compreender os desafios de resiliência rodoviária, precisamos de começar pelo contexto.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Moçambique é, objetivamente, um dos países mais vulneráveis do mundo aos choques climáticos — e o mais vulnerável de África.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pt-P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’~</a:t>
            </a:r>
            <a:r>
              <a:rPr lang="pt-P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apontam para um aumento quer na frequência, quer na intensidade dos eventos.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C705D-3A2C-1598-B4D9-607BCEE84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87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poucas décadas, mais de 90 ciclones e padrões pluviométricos cada vez mais irregulares criaram uma condição estrutural de risco.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 não revestida – episódios de seca.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um contexto onde cada quilómetro de estrada tem de ser pensado não apenas para hoje, mas para o futuro que os modelos climáticos já nos mostram.” Impactos sociais, desastres em cascata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2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48217-CC38-7BA9-4015-3F9CC819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03936-6524-AC1A-456E-EA0D83848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94147-E441-8503-2411-524A79550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setor rodoviário está na linha da frente desta vulnerabilidade.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Cerca de 60% da nossa rede encontra-se em zonas propensas a cheias, com redundância mínima.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 o </a:t>
            </a:r>
            <a:r>
              <a:rPr lang="pt-P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Idai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destruiu quase meio bilião de dólares em infraestruturas rodoviárias.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nível macroeconómico, o país perde todos os anos cerca de 160 milhões de dólares devido a falhas na rede — o equivalente a 1,1% do PIB.”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32832-D46C-F969-6011-13F6EEDBC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93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4FD1A-B9F1-A2CB-1AFB-8C932D524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CB218-9DC2-95BE-A54E-18327B83D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4AF0C-D4F2-EB76-B3BA-4B5E3140D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Temos um quadro institucional sólido e instrumentos estratégicos bem definidos.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a integração operacional entre clima, engenharia, gestão de ativos, mobilidade e segurança rodoviária ainda é limitada — e é precisamente essa lacuna que o meu trabalho aborda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03BF4-CB40-A588-F61B-3C68897C6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4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é o ponto-chave: avaliamos estradas, mas não avaliamos sistemas.</a:t>
            </a:r>
            <a:b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 i</a:t>
            </a:r>
          </a:p>
          <a:p>
            <a:r>
              <a:rPr lang="pt-BR" dirty="0"/>
              <a:t>Para ultrapassarmos a fragmentação nas abordagens de resiliência rodoviária, precisamos de um referencial que nos obrigue a pensar de forma sistémica.</a:t>
            </a:r>
            <a:br>
              <a:rPr lang="pt-BR" dirty="0"/>
            </a:br>
            <a:r>
              <a:rPr lang="pt-BR" dirty="0"/>
              <a:t>E no setor dos transportes já temos um modelo maduro que faz exatamente isso: o Safe System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1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Safe System não foi criado apenas para reduzir acidentes. Ele transformou a segurança rodoviária ao reconhecer que sistemas complexos falham por múltiplas razões — e que a solução só funciona quando as camadas de proteção são integradas: infraestrutura, velocidade, comportamento, instituições e resposta pós-acidente.</a:t>
            </a:r>
          </a:p>
          <a:p>
            <a:r>
              <a:rPr lang="pt-BR" dirty="0"/>
              <a:t>A minha investigação parte da pergunta: </a:t>
            </a:r>
            <a:r>
              <a:rPr lang="pt-BR" i="1" dirty="0"/>
              <a:t>E se esta lógica sistémica pudesse ser aplicada também à resiliência climática das estradas?</a:t>
            </a:r>
            <a:br>
              <a:rPr lang="pt-BR" dirty="0"/>
            </a:br>
            <a:r>
              <a:rPr lang="pt-BR" dirty="0"/>
              <a:t>Porque, tal como na segurança, as falhas climáticas também não resultam de um único fator. Resultam da interação entre clima, infraestrutura, operação e capacidade instituciona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9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Pilar a pilar</a:t>
            </a:r>
          </a:p>
          <a:p>
            <a:r>
              <a:rPr lang="pt-BR" dirty="0"/>
              <a:t>“Portanto, o Safe System não é apenas uma metáfora. Ele fornece a lógica que permite transformar a resiliência rodoviária numa abordagem verdadeiramente sistémica.</a:t>
            </a:r>
            <a:br>
              <a:rPr lang="pt-BR" dirty="0"/>
            </a:br>
            <a:r>
              <a:rPr lang="pt-BR" dirty="0"/>
              <a:t>E é exatamente essa lógica que estrutura o modelo preditivo e a proposta de Ferramenta de Apoio à Decisão que estou a desenvolver.”</a:t>
            </a:r>
          </a:p>
          <a:p>
            <a:r>
              <a:rPr lang="pt-BR"/>
              <a:t>Indices por pilares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80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7.jpe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6344" y="2946068"/>
            <a:ext cx="7356749" cy="477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6344" y="3452222"/>
            <a:ext cx="7356749" cy="543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and organisation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689" y="2117472"/>
            <a:ext cx="11090274" cy="74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126" y="3972076"/>
            <a:ext cx="9736183" cy="392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/>
              <a:t>Title of the workshop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6344" y="4381529"/>
            <a:ext cx="7388030" cy="3928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                                 12-14 </a:t>
            </a:r>
            <a:r>
              <a:rPr lang="fr-FR" dirty="0" err="1"/>
              <a:t>November</a:t>
            </a:r>
            <a:r>
              <a:rPr lang="fr-FR" dirty="0"/>
              <a:t>, 2025 / Maputo, Mozambique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990203" y="4884796"/>
            <a:ext cx="1898051" cy="11463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8"/>
          <p:cNvSpPr>
            <a:spLocks noChangeArrowheads="1"/>
          </p:cNvSpPr>
          <p:nvPr userDrawn="1"/>
        </p:nvSpPr>
        <p:spPr bwMode="auto">
          <a:xfrm>
            <a:off x="627018" y="2365538"/>
            <a:ext cx="62811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야외, 하늘, 구름, 지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EBFCC1-6295-21CF-137C-E899461B3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19923"/>
          <a:stretch>
            <a:fillRect/>
          </a:stretch>
        </p:blipFill>
        <p:spPr>
          <a:xfrm>
            <a:off x="550689" y="457200"/>
            <a:ext cx="3613665" cy="1572263"/>
          </a:xfrm>
          <a:prstGeom prst="rect">
            <a:avLst/>
          </a:prstGeom>
        </p:spPr>
      </p:pic>
      <p:pic>
        <p:nvPicPr>
          <p:cNvPr id="8" name="그림 7" descr="야외, 의류, 사람, 하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8A12C5-17D9-6964-AD00-7DDD536A8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5"/>
          <a:stretch>
            <a:fillRect/>
          </a:stretch>
        </p:blipFill>
        <p:spPr>
          <a:xfrm>
            <a:off x="4240683" y="457200"/>
            <a:ext cx="3548970" cy="1572263"/>
          </a:xfrm>
          <a:prstGeom prst="rect">
            <a:avLst/>
          </a:prstGeom>
        </p:spPr>
      </p:pic>
      <p:pic>
        <p:nvPicPr>
          <p:cNvPr id="15" name="그림 14" descr="야외, 지상, 콘크리트 다리, 다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1FC9E1-8A06-5A5C-60C2-C79625401E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>
            <a:fillRect/>
          </a:stretch>
        </p:blipFill>
        <p:spPr>
          <a:xfrm>
            <a:off x="7865981" y="457200"/>
            <a:ext cx="3774981" cy="1572263"/>
          </a:xfrm>
          <a:prstGeom prst="rect">
            <a:avLst/>
          </a:prstGeom>
        </p:spPr>
      </p:pic>
      <p:pic>
        <p:nvPicPr>
          <p:cNvPr id="28" name="Picture 7" descr="imagesbank">
            <a:extLst>
              <a:ext uri="{FF2B5EF4-FFF2-40B4-BE49-F238E27FC236}">
                <a16:creationId xmlns:a16="http://schemas.microsoft.com/office/drawing/2014/main" id="{CC980BF9-85F3-5BC4-4126-8FD3722C4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1" y="5221887"/>
            <a:ext cx="1997971" cy="6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" descr="LOGOTIPO_ANE E FUNDO_TRANSPARENTE-01">
            <a:extLst>
              <a:ext uri="{FF2B5EF4-FFF2-40B4-BE49-F238E27FC236}">
                <a16:creationId xmlns:a16="http://schemas.microsoft.com/office/drawing/2014/main" id="{75555FC3-269B-7679-C700-A21E5FF7CA3D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7694399" y="5203237"/>
            <a:ext cx="1297329" cy="7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Logo&#10;&#10;Description automatically generated">
            <a:extLst>
              <a:ext uri="{FF2B5EF4-FFF2-40B4-BE49-F238E27FC236}">
                <a16:creationId xmlns:a16="http://schemas.microsoft.com/office/drawing/2014/main" id="{0800577C-6048-05BE-AC25-B2FF3147FDB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75" y="5109473"/>
            <a:ext cx="1202318" cy="91369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3963AF2-19A6-EEA7-4286-D630D1DF79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8513" y="5001123"/>
            <a:ext cx="1560548" cy="1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984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459028"/>
            <a:ext cx="11097491" cy="671086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452" y="16836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3452" y="2944102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09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35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3224115"/>
            <a:ext cx="523896" cy="523896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452" y="2305418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587103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10240612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529759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10240612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3453" y="3465720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3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520584" y="1459123"/>
            <a:ext cx="1466495" cy="8857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1B92F5-C0FA-1660-CDDD-7732E7CBDA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9063" y="4922121"/>
            <a:ext cx="11095682" cy="1572904"/>
          </a:xfrm>
          <a:prstGeom prst="rect">
            <a:avLst/>
          </a:prstGeom>
        </p:spPr>
      </p:pic>
      <p:pic>
        <p:nvPicPr>
          <p:cNvPr id="13" name="Picture 7" descr="imagesbank">
            <a:extLst>
              <a:ext uri="{FF2B5EF4-FFF2-40B4-BE49-F238E27FC236}">
                <a16:creationId xmlns:a16="http://schemas.microsoft.com/office/drawing/2014/main" id="{1E164FB9-6E6B-D4B5-1E61-35068F3028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2626903"/>
            <a:ext cx="2216430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 descr="LOGOTIPO_ANE E FUNDO_TRANSPARENTE-01">
            <a:extLst>
              <a:ext uri="{FF2B5EF4-FFF2-40B4-BE49-F238E27FC236}">
                <a16:creationId xmlns:a16="http://schemas.microsoft.com/office/drawing/2014/main" id="{5AF5CE99-0127-4220-8C23-6DFEFD6567E8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678049" y="3603636"/>
            <a:ext cx="1202318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Logo&#10;&#10;Description automatically generated">
            <a:extLst>
              <a:ext uri="{FF2B5EF4-FFF2-40B4-BE49-F238E27FC236}">
                <a16:creationId xmlns:a16="http://schemas.microsoft.com/office/drawing/2014/main" id="{E45B7940-BB28-3B72-1841-180777CA2898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3" y="3487341"/>
            <a:ext cx="1113598" cy="83848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D7EEBAC-E07A-7552-697A-34C93A9441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41896" y="1442434"/>
            <a:ext cx="1416649" cy="10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montagne, train, extérieur, pont&#10;&#10;Description générée automatiquement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917" y="561068"/>
            <a:ext cx="4191220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101CC-40D6-058A-9BF7-F6D3E9B6F8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7C212-7ABC-675F-A51C-C7372008CD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 userDrawn="1">
          <p15:clr>
            <a:srgbClr val="F26B43"/>
          </p15:clr>
        </p15:guide>
        <p15:guide id="2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B303F-BBE6-A855-A648-08D2DC885C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1E426-A078-1D2A-73C2-90FC0A62BE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3896-61A3-7C71-53DD-923107B4647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47D556F-B543-1D8B-B3E1-DF9500EAA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7733" y="4165063"/>
            <a:ext cx="9736183" cy="543235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Improvement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Road</a:t>
            </a:r>
            <a:r>
              <a:rPr lang="ko-KR" altLang="en-US" dirty="0"/>
              <a:t> </a:t>
            </a:r>
            <a:r>
              <a:rPr lang="en-US" altLang="ko-KR" dirty="0"/>
              <a:t>Network Resilience </a:t>
            </a:r>
          </a:p>
          <a:p>
            <a:pPr>
              <a:lnSpc>
                <a:spcPct val="50000"/>
              </a:lnSpc>
            </a:pPr>
            <a:r>
              <a:rPr lang="en-US" altLang="ko-KR" dirty="0"/>
              <a:t>“Strategies for Cost-Effective Climate Change Adaptation and Sustainable Development”</a:t>
            </a:r>
            <a:endParaRPr lang="es-E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8871" y="3190099"/>
            <a:ext cx="7356749" cy="477801"/>
          </a:xfrm>
        </p:spPr>
        <p:txBody>
          <a:bodyPr/>
          <a:lstStyle/>
          <a:p>
            <a:r>
              <a:rPr lang="fr-FR" dirty="0"/>
              <a:t>Belzénia Matsimbe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6402" y="3644864"/>
            <a:ext cx="10334488" cy="543235"/>
          </a:xfrm>
        </p:spPr>
        <p:txBody>
          <a:bodyPr/>
          <a:lstStyle/>
          <a:p>
            <a:r>
              <a:rPr lang="en-US" dirty="0"/>
              <a:t>Lecturer &amp; Researcher – ISUTC (Mozambique) | PhD Candidate – FEUP (Portugal)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509" y="2033628"/>
            <a:ext cx="11090274" cy="740588"/>
          </a:xfrm>
        </p:spPr>
        <p:txBody>
          <a:bodyPr/>
          <a:lstStyle/>
          <a:p>
            <a:r>
              <a:rPr lang="en-US" dirty="0"/>
              <a:t>Climate-Informed Safe System: A Cost-Effective Path to Road Network Resilience in Mozambique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6794" y="4604237"/>
            <a:ext cx="7358062" cy="392866"/>
          </a:xfrm>
        </p:spPr>
        <p:txBody>
          <a:bodyPr/>
          <a:lstStyle/>
          <a:p>
            <a:r>
              <a:rPr lang="fr-FR" altLang="ko-KR" dirty="0"/>
              <a:t>12-14 </a:t>
            </a:r>
            <a:r>
              <a:rPr lang="en-US" altLang="ko-KR" dirty="0"/>
              <a:t>November</a:t>
            </a:r>
            <a:r>
              <a:rPr lang="fr-FR" altLang="ko-KR" dirty="0"/>
              <a:t> 2025 / Maputo, Mozambique</a:t>
            </a:r>
          </a:p>
          <a:p>
            <a:endParaRPr lang="fr-FR" altLang="ko-KR" dirty="0"/>
          </a:p>
          <a:p>
            <a:endParaRPr lang="fr-FR" dirty="0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457D35F-3D3F-B14B-D876-EBCC8602BF32}"/>
              </a:ext>
            </a:extLst>
          </p:cNvPr>
          <p:cNvSpPr txBox="1">
            <a:spLocks/>
          </p:cNvSpPr>
          <p:nvPr/>
        </p:nvSpPr>
        <p:spPr>
          <a:xfrm>
            <a:off x="4245355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9D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7B96F59-F8A3-166C-E724-8BF5577FA226}"/>
              </a:ext>
            </a:extLst>
          </p:cNvPr>
          <p:cNvSpPr txBox="1">
            <a:spLocks/>
          </p:cNvSpPr>
          <p:nvPr/>
        </p:nvSpPr>
        <p:spPr>
          <a:xfrm>
            <a:off x="4246816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457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4F51F6-618B-1823-3E93-8D49B7F3ED8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11252185"/>
              </p:ext>
            </p:extLst>
          </p:nvPr>
        </p:nvGraphicFramePr>
        <p:xfrm>
          <a:off x="522194" y="254607"/>
          <a:ext cx="11147612" cy="65092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40524">
                  <a:extLst>
                    <a:ext uri="{9D8B030D-6E8A-4147-A177-3AD203B41FA5}">
                      <a16:colId xmlns:a16="http://schemas.microsoft.com/office/drawing/2014/main" val="147821144"/>
                    </a:ext>
                  </a:extLst>
                </a:gridCol>
                <a:gridCol w="7407088">
                  <a:extLst>
                    <a:ext uri="{9D8B030D-6E8A-4147-A177-3AD203B41FA5}">
                      <a16:colId xmlns:a16="http://schemas.microsoft.com/office/drawing/2014/main" val="588494254"/>
                    </a:ext>
                  </a:extLst>
                </a:gridCol>
              </a:tblGrid>
              <a:tr h="53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Pilar do Safe System (SSA)</a:t>
                      </a:r>
                    </a:p>
                  </a:txBody>
                  <a:tcPr marL="36112" marR="36112" marT="18056" marB="180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Como esse pilar traduz-se na Resiliência Rodoviária (proposta do modelo)</a:t>
                      </a:r>
                    </a:p>
                  </a:txBody>
                  <a:tcPr marL="36112" marR="36112" marT="18056" marB="18056" anchor="ctr"/>
                </a:tc>
                <a:extLst>
                  <a:ext uri="{0D108BD9-81ED-4DB2-BD59-A6C34878D82A}">
                    <a16:rowId xmlns:a16="http://schemas.microsoft.com/office/drawing/2014/main" val="1031770013"/>
                  </a:ext>
                </a:extLst>
              </a:tr>
              <a:tr h="10370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1. Estradas Seguras (Safe Roads)</a:t>
                      </a:r>
                      <a:endParaRPr lang="pt-BR" sz="1600" dirty="0"/>
                    </a:p>
                  </a:txBody>
                  <a:tcPr marL="36112" marR="36112" marT="18056" marB="180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I1: Infraestrutura resiliente</a:t>
                      </a:r>
                      <a:r>
                        <a:rPr lang="pt-BR" sz="1600" dirty="0"/>
                        <a:t>: pavimentos adaptados ao clima, drenagem eficaz, estruturas com maior tolerância a cheias/ciclones, materiais adequados à variabilidade climática; reabilitação orientada por risco sistémico e não só por condição física.</a:t>
                      </a:r>
                    </a:p>
                  </a:txBody>
                  <a:tcPr marL="36112" marR="36112" marT="18056" marB="18056" anchor="ctr"/>
                </a:tc>
                <a:extLst>
                  <a:ext uri="{0D108BD9-81ED-4DB2-BD59-A6C34878D82A}">
                    <a16:rowId xmlns:a16="http://schemas.microsoft.com/office/drawing/2014/main" val="3649554767"/>
                  </a:ext>
                </a:extLst>
              </a:tr>
              <a:tr h="10370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2. Velocidades Seguras (Safe Speeds)</a:t>
                      </a:r>
                      <a:endParaRPr lang="pt-BR" sz="1600"/>
                    </a:p>
                  </a:txBody>
                  <a:tcPr marL="36112" marR="36112" marT="18056" marB="180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I2: Operação resiliente</a:t>
                      </a:r>
                      <a:r>
                        <a:rPr lang="pt-BR" sz="1600" dirty="0"/>
                        <a:t>: gestão da mobilidade em eventos extremos, monitorização de velocidades sob condições adversas, planeamento de interrupções seguras, rotas alternativas, gestão de tempos de viagem durante choques climáticos.</a:t>
                      </a:r>
                    </a:p>
                  </a:txBody>
                  <a:tcPr marL="36112" marR="36112" marT="18056" marB="18056" anchor="ctr"/>
                </a:tc>
                <a:extLst>
                  <a:ext uri="{0D108BD9-81ED-4DB2-BD59-A6C34878D82A}">
                    <a16:rowId xmlns:a16="http://schemas.microsoft.com/office/drawing/2014/main" val="4006268281"/>
                  </a:ext>
                </a:extLst>
              </a:tr>
              <a:tr h="10370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dirty="0"/>
                        <a:t>3. </a:t>
                      </a:r>
                      <a:r>
                        <a:rPr lang="en-ZA" sz="1600" b="1" dirty="0" err="1"/>
                        <a:t>Utilizadores</a:t>
                      </a:r>
                      <a:r>
                        <a:rPr lang="en-ZA" sz="1600" b="1" dirty="0"/>
                        <a:t> </a:t>
                      </a:r>
                      <a:r>
                        <a:rPr lang="en-ZA" sz="1600" b="1" dirty="0" err="1"/>
                        <a:t>Seguros</a:t>
                      </a:r>
                      <a:r>
                        <a:rPr lang="en-ZA" sz="1600" b="1" dirty="0"/>
                        <a:t> (Safe Users)</a:t>
                      </a:r>
                      <a:endParaRPr lang="en-ZA" sz="1600" dirty="0"/>
                    </a:p>
                  </a:txBody>
                  <a:tcPr marL="36112" marR="36112" marT="18056" marB="180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I3: Utilizadores resilientes</a:t>
                      </a:r>
                      <a:r>
                        <a:rPr lang="pt-BR" sz="1600" dirty="0"/>
                        <a:t>: redução da exposição do utilizador a trechos vulneráveis (clima + segurança), mitigação de riscos durante eventos extremos, análise da segurança como indicador de fragilidade sistémica, educação e gestão comportamental orientadas por risco.</a:t>
                      </a:r>
                    </a:p>
                  </a:txBody>
                  <a:tcPr marL="36112" marR="36112" marT="18056" marB="18056" anchor="ctr"/>
                </a:tc>
                <a:extLst>
                  <a:ext uri="{0D108BD9-81ED-4DB2-BD59-A6C34878D82A}">
                    <a16:rowId xmlns:a16="http://schemas.microsoft.com/office/drawing/2014/main" val="3695683914"/>
                  </a:ext>
                </a:extLst>
              </a:tr>
              <a:tr h="10370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4. Veículos Seguros (Safe Vehicles)</a:t>
                      </a:r>
                      <a:endParaRPr lang="pt-BR" sz="1600"/>
                    </a:p>
                  </a:txBody>
                  <a:tcPr marL="36112" marR="36112" marT="18056" marB="180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I4: Veículos como parte da resposta</a:t>
                      </a:r>
                      <a:r>
                        <a:rPr lang="pt-BR" sz="1600" dirty="0"/>
                        <a:t>: integração com sistemas de aviso prévio, acessibilidade para veículos de emergência, capacidade de circulação em condições climáticas extremas, incorporação de dados telemáticos em avaliações futuras.</a:t>
                      </a:r>
                    </a:p>
                  </a:txBody>
                  <a:tcPr marL="36112" marR="36112" marT="18056" marB="18056" anchor="ctr"/>
                </a:tc>
                <a:extLst>
                  <a:ext uri="{0D108BD9-81ED-4DB2-BD59-A6C34878D82A}">
                    <a16:rowId xmlns:a16="http://schemas.microsoft.com/office/drawing/2014/main" val="2256124496"/>
                  </a:ext>
                </a:extLst>
              </a:tr>
              <a:tr h="7870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/>
                        <a:t>5. Gestão pós-acidente (Post-crash Response)</a:t>
                      </a:r>
                      <a:endParaRPr lang="pt-BR" sz="1600"/>
                    </a:p>
                  </a:txBody>
                  <a:tcPr marL="36112" marR="36112" marT="18056" marB="180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I5: Capacidade institucional e resposta climática</a:t>
                      </a:r>
                      <a:r>
                        <a:rPr lang="pt-BR" sz="1600" dirty="0"/>
                        <a:t>: tempos de resposta, redundância de acesso a emergências, continuidade de serviços críticos (hospitais, abastecimento), integração INGC–ANE–INAM.</a:t>
                      </a:r>
                    </a:p>
                  </a:txBody>
                  <a:tcPr marL="36112" marR="36112" marT="18056" marB="18056" anchor="ctr"/>
                </a:tc>
                <a:extLst>
                  <a:ext uri="{0D108BD9-81ED-4DB2-BD59-A6C34878D82A}">
                    <a16:rowId xmlns:a16="http://schemas.microsoft.com/office/drawing/2014/main" val="1902723006"/>
                  </a:ext>
                </a:extLst>
              </a:tr>
              <a:tr h="10370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/>
                        <a:t>6. Responsabilidade Partilhada &amp; Governação</a:t>
                      </a:r>
                      <a:endParaRPr lang="en-ZA" sz="1600"/>
                    </a:p>
                  </a:txBody>
                  <a:tcPr marL="36112" marR="36112" marT="18056" marB="1805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dirty="0"/>
                        <a:t>I6: Governação da resiliência</a:t>
                      </a:r>
                      <a:r>
                        <a:rPr lang="pt-BR" sz="1600" dirty="0"/>
                        <a:t>: coordenação interinstitucional, integração RAMS + risco climático, orçamentação baseada em risco, planeamento multissetorial, modelos participativos, decisões justificadas por evidência (IVS + DSS).</a:t>
                      </a:r>
                    </a:p>
                  </a:txBody>
                  <a:tcPr marL="36112" marR="36112" marT="18056" marB="18056" anchor="ctr"/>
                </a:tc>
                <a:extLst>
                  <a:ext uri="{0D108BD9-81ED-4DB2-BD59-A6C34878D82A}">
                    <a16:rowId xmlns:a16="http://schemas.microsoft.com/office/drawing/2014/main" val="256759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33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36D56-83ED-E72E-4619-95D530106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8909C-0A3B-D3DC-395F-BCB39F6C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A </a:t>
            </a:r>
            <a:r>
              <a:rPr lang="en-US" sz="3200" dirty="0" err="1">
                <a:solidFill>
                  <a:srgbClr val="ED9D00"/>
                </a:solidFill>
              </a:rPr>
              <a:t>proposta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custo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efectiva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F1B99B-4886-FC1F-E83A-BA57395790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11" name="Picture 10" descr="A diagram of a company&#10;&#10;AI-generated content may be incorrect.">
            <a:extLst>
              <a:ext uri="{FF2B5EF4-FFF2-40B4-BE49-F238E27FC236}">
                <a16:creationId xmlns:a16="http://schemas.microsoft.com/office/drawing/2014/main" id="{5C19BAA5-D135-AD39-B903-021349288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1" y="1094421"/>
            <a:ext cx="5339407" cy="5280080"/>
          </a:xfrm>
          <a:prstGeom prst="rect">
            <a:avLst/>
          </a:prstGeom>
        </p:spPr>
      </p:pic>
      <p:pic>
        <p:nvPicPr>
          <p:cNvPr id="13" name="Picture 12" descr="A diagram of a staircase&#10;&#10;AI-generated content may be incorrect.">
            <a:extLst>
              <a:ext uri="{FF2B5EF4-FFF2-40B4-BE49-F238E27FC236}">
                <a16:creationId xmlns:a16="http://schemas.microsoft.com/office/drawing/2014/main" id="{316478DB-D396-C767-2587-10840A08F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64" y="1337818"/>
            <a:ext cx="6088430" cy="49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1728-6258-CA74-469B-A7EA7A025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8704B-1756-772A-28D8-BDA3C819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ED9D00"/>
                </a:solidFill>
              </a:rPr>
              <a:t>A proposta custo efectiva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879845-E6DF-92C9-95F9-0BF69CA6EE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269856"/>
            <a:ext cx="11093450" cy="5131075"/>
          </a:xfrm>
        </p:spPr>
        <p:txBody>
          <a:bodyPr/>
          <a:lstStyle/>
          <a:p>
            <a:r>
              <a:rPr lang="pt-BR" b="1" dirty="0"/>
              <a:t>Outputs Concretos para Tomada de Decisão: </a:t>
            </a:r>
          </a:p>
          <a:p>
            <a:pPr lvl="1"/>
            <a:r>
              <a:rPr lang="pt-BR" sz="2800" b="1" dirty="0"/>
              <a:t>IVS por troço </a:t>
            </a:r>
            <a:r>
              <a:rPr lang="pt-BR" sz="2800" dirty="0"/>
              <a:t>→ ranking objetivo de vulnerabilidade sistémica</a:t>
            </a:r>
          </a:p>
          <a:p>
            <a:pPr lvl="1"/>
            <a:r>
              <a:rPr lang="pt-BR" sz="2800" b="1" dirty="0"/>
              <a:t>Mapas clima × segurança</a:t>
            </a:r>
            <a:r>
              <a:rPr lang="pt-BR" sz="2800" dirty="0"/>
              <a:t> → hotspots e interdependências</a:t>
            </a:r>
          </a:p>
          <a:p>
            <a:pPr lvl="1"/>
            <a:r>
              <a:rPr lang="pt-BR" sz="2800" b="1" dirty="0"/>
              <a:t>Projetos de duplo benefício</a:t>
            </a:r>
            <a:r>
              <a:rPr lang="pt-BR" sz="2800" dirty="0"/>
              <a:t> → infraestrutura resiliente + redução de acidentes</a:t>
            </a:r>
          </a:p>
          <a:p>
            <a:pPr lvl="1"/>
            <a:r>
              <a:rPr lang="pt-BR" sz="2800" b="1" dirty="0"/>
              <a:t>Simulação custo-benefício integrada</a:t>
            </a:r>
            <a:br>
              <a:rPr lang="pt-BR" sz="2800" dirty="0"/>
            </a:br>
            <a:r>
              <a:rPr lang="pt-BR" sz="2800" dirty="0"/>
              <a:t>(HDM-4 + risco climático + segurança)</a:t>
            </a:r>
          </a:p>
          <a:p>
            <a:pPr lvl="1"/>
            <a:r>
              <a:rPr lang="pt-BR" sz="2800" b="1" dirty="0"/>
              <a:t>Priorização estratégica de investimentos</a:t>
            </a:r>
            <a:br>
              <a:rPr lang="pt-BR" sz="2800" dirty="0"/>
            </a:br>
            <a:r>
              <a:rPr lang="pt-BR" sz="2800" dirty="0"/>
              <a:t>→ melhor eficácia do gasto público</a:t>
            </a:r>
            <a:br>
              <a:rPr lang="pt-BR" sz="2800" dirty="0"/>
            </a:br>
            <a:r>
              <a:rPr lang="pt-BR" sz="2800" dirty="0"/>
              <a:t>→ decisões defendidas com evidência</a:t>
            </a:r>
            <a:endParaRPr lang="en-GB" b="1" dirty="0">
              <a:latin typeface="Arial Narrow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42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D1FA6-6C74-9B92-069A-6E8D44E2D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10620-663D-6061-6BA0-A221280F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ED9D00"/>
                </a:solidFill>
              </a:rPr>
              <a:t>Aplicação</a:t>
            </a:r>
            <a:r>
              <a:rPr lang="en-US" sz="3200" dirty="0">
                <a:solidFill>
                  <a:srgbClr val="ED9D00"/>
                </a:solidFill>
              </a:rPr>
              <a:t> e </a:t>
            </a:r>
            <a:r>
              <a:rPr lang="en-US" sz="3200" dirty="0" err="1">
                <a:solidFill>
                  <a:srgbClr val="ED9D00"/>
                </a:solidFill>
              </a:rPr>
              <a:t>Próximos</a:t>
            </a:r>
            <a:r>
              <a:rPr lang="en-US" sz="3200" dirty="0">
                <a:solidFill>
                  <a:srgbClr val="ED9D00"/>
                </a:solidFill>
              </a:rPr>
              <a:t> Passos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F753C1-B77A-C352-EE22-42D8CA3884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269856"/>
            <a:ext cx="11093450" cy="5131075"/>
          </a:xfrm>
        </p:spPr>
        <p:txBody>
          <a:bodyPr/>
          <a:lstStyle/>
          <a:p>
            <a:r>
              <a:rPr lang="pt-BR" b="1" dirty="0"/>
              <a:t>Modelo preditivo multirriscos e DSS (Decision Support System)</a:t>
            </a:r>
            <a:br>
              <a:rPr lang="pt-BR" dirty="0"/>
            </a:br>
            <a:r>
              <a:rPr lang="pt-BR" dirty="0"/>
              <a:t>→ Estrutura já desenvolvida e testada com </a:t>
            </a:r>
            <a:r>
              <a:rPr lang="pt-BR" b="1" dirty="0"/>
              <a:t>dados de Portugal e Brasil</a:t>
            </a:r>
            <a:br>
              <a:rPr lang="pt-BR" dirty="0"/>
            </a:br>
            <a:r>
              <a:rPr lang="pt-BR" dirty="0"/>
              <a:t>→ Base metodológica pronta para adaptação ao contexto moçambicano</a:t>
            </a:r>
          </a:p>
          <a:p>
            <a:r>
              <a:rPr lang="pt-BR" b="1" dirty="0"/>
              <a:t>Necessidade de parceria técnica com a ANE</a:t>
            </a:r>
            <a:br>
              <a:rPr lang="pt-BR" dirty="0"/>
            </a:br>
            <a:r>
              <a:rPr lang="pt-BR" dirty="0"/>
              <a:t>→ Validação e ajustamento dos indicadores ao contexto nacional</a:t>
            </a:r>
            <a:br>
              <a:rPr lang="pt-BR" dirty="0"/>
            </a:br>
            <a:r>
              <a:rPr lang="pt-BR" dirty="0"/>
              <a:t>→ Coerência com prioridades institucionais e planos de manutenção</a:t>
            </a:r>
          </a:p>
          <a:p>
            <a:r>
              <a:rPr lang="pt-BR" b="1" dirty="0"/>
              <a:t>Dados necessários para calibração local:</a:t>
            </a:r>
            <a:br>
              <a:rPr lang="pt-BR" dirty="0"/>
            </a:br>
            <a:r>
              <a:rPr lang="pt-BR" dirty="0"/>
              <a:t>→ Inventário da rede (tipologia, superfície, estado)</a:t>
            </a:r>
            <a:br>
              <a:rPr lang="pt-BR" dirty="0"/>
            </a:br>
            <a:r>
              <a:rPr lang="pt-BR" dirty="0"/>
              <a:t>→ Historial de manutenção</a:t>
            </a:r>
            <a:br>
              <a:rPr lang="pt-BR" dirty="0"/>
            </a:br>
            <a:r>
              <a:rPr lang="pt-BR" dirty="0"/>
              <a:t>→ Tráfego (AADT, mobilidade, interrupções)</a:t>
            </a:r>
            <a:br>
              <a:rPr lang="pt-BR" dirty="0"/>
            </a:br>
            <a:r>
              <a:rPr lang="pt-BR" dirty="0"/>
              <a:t>→ Sinistralidade e eventos extremos climáticos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8044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7B1BE-BF63-A7B8-939E-03295C211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6DB95-54CD-7959-F0E7-C4A4B6CC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ED9D00"/>
                </a:solidFill>
              </a:rPr>
              <a:t>Aplicação</a:t>
            </a:r>
            <a:r>
              <a:rPr lang="en-US" sz="3200" dirty="0">
                <a:solidFill>
                  <a:srgbClr val="ED9D00"/>
                </a:solidFill>
              </a:rPr>
              <a:t> e </a:t>
            </a:r>
            <a:r>
              <a:rPr lang="en-US" sz="3200" dirty="0" err="1">
                <a:solidFill>
                  <a:srgbClr val="ED9D00"/>
                </a:solidFill>
              </a:rPr>
              <a:t>Próximos</a:t>
            </a:r>
            <a:r>
              <a:rPr lang="en-US" sz="3200" dirty="0">
                <a:solidFill>
                  <a:srgbClr val="ED9D00"/>
                </a:solidFill>
              </a:rPr>
              <a:t> Passos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8AA552-0364-17CA-B830-7E966C50A1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269856"/>
            <a:ext cx="11093450" cy="5131075"/>
          </a:xfrm>
        </p:spPr>
        <p:txBody>
          <a:bodyPr/>
          <a:lstStyle/>
          <a:p>
            <a:r>
              <a:rPr lang="pt-BR" b="1" dirty="0"/>
              <a:t>Calibração e afinação do modelo</a:t>
            </a:r>
            <a:br>
              <a:rPr lang="pt-BR" dirty="0"/>
            </a:br>
            <a:r>
              <a:rPr lang="pt-BR" dirty="0"/>
              <a:t>→ Ajuste dos pesos (AHP) com peritos nacionais</a:t>
            </a:r>
            <a:br>
              <a:rPr lang="pt-BR" dirty="0"/>
            </a:br>
            <a:r>
              <a:rPr lang="pt-BR" dirty="0"/>
              <a:t>→ Ajuste estatístico dos padrões (PCA) para condições locais</a:t>
            </a:r>
            <a:br>
              <a:rPr lang="pt-BR" dirty="0"/>
            </a:br>
            <a:r>
              <a:rPr lang="pt-BR" dirty="0"/>
              <a:t>→ Definição de thresholds específicos para Moçambique</a:t>
            </a:r>
          </a:p>
          <a:p>
            <a:r>
              <a:rPr lang="pt-BR" b="1" dirty="0"/>
              <a:t>Protótipo da Ferramenta de Apoio à Decisão (DSS)</a:t>
            </a:r>
            <a:br>
              <a:rPr lang="pt-BR" dirty="0"/>
            </a:br>
            <a:r>
              <a:rPr lang="pt-BR" dirty="0"/>
              <a:t>→ Mapas de vulnerabilidade</a:t>
            </a:r>
            <a:br>
              <a:rPr lang="pt-BR" dirty="0"/>
            </a:br>
            <a:r>
              <a:rPr lang="pt-BR" dirty="0"/>
              <a:t>→ Priorização automática de trechos</a:t>
            </a:r>
            <a:br>
              <a:rPr lang="pt-BR" dirty="0"/>
            </a:br>
            <a:r>
              <a:rPr lang="pt-BR" dirty="0"/>
              <a:t>→ Identificação de projetos de duplo benefício</a:t>
            </a:r>
            <a:br>
              <a:rPr lang="pt-BR" dirty="0"/>
            </a:br>
            <a:r>
              <a:rPr lang="pt-BR" dirty="0"/>
              <a:t>→ Simulação custo-benefício integrada (resiliência + segurança)</a:t>
            </a:r>
          </a:p>
          <a:p>
            <a:pPr marL="0" lvl="1" indent="0">
              <a:spcBef>
                <a:spcPts val="1000"/>
              </a:spcBef>
              <a:buNone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7337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DBCC-43CE-C376-CDC7-D9C90711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Agradecimentos</a:t>
            </a:r>
            <a:endParaRPr lang="en-ZA" dirty="0"/>
          </a:p>
        </p:txBody>
      </p:sp>
      <p:pic>
        <p:nvPicPr>
          <p:cNvPr id="4" name="Picture 9" descr="logo.jpg">
            <a:extLst>
              <a:ext uri="{FF2B5EF4-FFF2-40B4-BE49-F238E27FC236}">
                <a16:creationId xmlns:a16="http://schemas.microsoft.com/office/drawing/2014/main" id="{1C3EEAAD-F105-AFBD-69E2-6CD54986C2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03" y="2821910"/>
            <a:ext cx="1470317" cy="872582"/>
          </a:xfrm>
          <a:prstGeom prst="rect">
            <a:avLst/>
          </a:prstGeom>
        </p:spPr>
      </p:pic>
      <p:pic>
        <p:nvPicPr>
          <p:cNvPr id="5" name="Picture 18" descr="A picture containing text, sign, night sky&#10;&#10;Description automatically generated">
            <a:extLst>
              <a:ext uri="{FF2B5EF4-FFF2-40B4-BE49-F238E27FC236}">
                <a16:creationId xmlns:a16="http://schemas.microsoft.com/office/drawing/2014/main" id="{33B54CCC-B681-7AC5-0979-5B184FFE34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0" y="2822611"/>
            <a:ext cx="2178050" cy="75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057CE-2F06-F6EF-C1BA-54275CACC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53" y="4258488"/>
            <a:ext cx="2069753" cy="922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6848F-38C9-F8F2-63D5-1A45468DE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0" y="4371235"/>
            <a:ext cx="1933005" cy="554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8856AB-87A5-EF12-67AF-87ED5DE47DBE}"/>
              </a:ext>
            </a:extLst>
          </p:cNvPr>
          <p:cNvSpPr txBox="1"/>
          <p:nvPr/>
        </p:nvSpPr>
        <p:spPr>
          <a:xfrm>
            <a:off x="5378712" y="4396405"/>
            <a:ext cx="653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Fundação para a Ciência e a Tecnologia </a:t>
            </a:r>
          </a:p>
          <a:p>
            <a:r>
              <a:rPr lang="pt-BR" b="1" dirty="0"/>
              <a:t>Bolsa de investigação Ref. 2024.18457.PRT.</a:t>
            </a:r>
            <a:endParaRPr lang="en-ZA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5351C-E113-1EFA-DD52-22DF0FC5DEE7}"/>
              </a:ext>
            </a:extLst>
          </p:cNvPr>
          <p:cNvSpPr txBox="1"/>
          <p:nvPr/>
        </p:nvSpPr>
        <p:spPr>
          <a:xfrm>
            <a:off x="5378712" y="3029178"/>
            <a:ext cx="569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Centro de Investigação em Transportes, Território e Ambiente – Faculdade de Engenharia da Universidade do Porto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02361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Belzénia Matsimbe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1853" y="2983447"/>
            <a:ext cx="4319067" cy="428865"/>
          </a:xfrm>
        </p:spPr>
        <p:txBody>
          <a:bodyPr/>
          <a:lstStyle/>
          <a:p>
            <a:r>
              <a:rPr lang="en-US" dirty="0"/>
              <a:t>matsimbe.belzenia@gmail.com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CB4548-711A-4621-B5C7-3C22CC479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3452" y="2400867"/>
            <a:ext cx="4317468" cy="543235"/>
          </a:xfrm>
        </p:spPr>
        <p:txBody>
          <a:bodyPr/>
          <a:lstStyle/>
          <a:p>
            <a:r>
              <a:rPr lang="en-US" dirty="0"/>
              <a:t>PhD Candidate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1853" y="3498575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FBA90-DDCB-4B05-B386-34E65014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ED9D00"/>
                </a:solidFill>
              </a:rPr>
              <a:t>Introdução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594AA-C348-489F-8A3B-114C26C10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b="1" dirty="0" err="1">
                <a:latin typeface="Arial Narrow"/>
              </a:rPr>
              <a:t>Resiliência</a:t>
            </a:r>
            <a:r>
              <a:rPr lang="en-GB" sz="2800" b="1" dirty="0">
                <a:latin typeface="Arial Narrow"/>
              </a:rPr>
              <a:t> da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GB" sz="2800" b="1" dirty="0">
                <a:latin typeface="Arial Narrow"/>
              </a:rPr>
              <a:t>Rede de </a:t>
            </a:r>
            <a:r>
              <a:rPr lang="en-GB" sz="2800" b="1" dirty="0" err="1">
                <a:latin typeface="Arial Narrow"/>
              </a:rPr>
              <a:t>Estradas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B8259479-4424-C4CA-F8B9-027D0C711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29" y="687943"/>
            <a:ext cx="5390892" cy="5612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E9F0C-CE4E-7B75-4903-977E992B316C}"/>
              </a:ext>
            </a:extLst>
          </p:cNvPr>
          <p:cNvSpPr/>
          <p:nvPr/>
        </p:nvSpPr>
        <p:spPr>
          <a:xfrm>
            <a:off x="586843" y="2265702"/>
            <a:ext cx="4162998" cy="3200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 err="1"/>
              <a:t>Conceito</a:t>
            </a:r>
            <a:r>
              <a:rPr lang="en-US" sz="2400" b="1" dirty="0"/>
              <a:t> </a:t>
            </a:r>
            <a:r>
              <a:rPr lang="en-US" sz="2400" b="1" dirty="0" err="1"/>
              <a:t>complexo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Multidisciplinar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Visão</a:t>
            </a:r>
            <a:r>
              <a:rPr lang="en-US" sz="2400" b="1" dirty="0"/>
              <a:t> </a:t>
            </a:r>
            <a:r>
              <a:rPr lang="en-US" sz="2400" b="1" dirty="0" err="1"/>
              <a:t>sistêmica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Países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vias de </a:t>
            </a:r>
            <a:r>
              <a:rPr lang="en-US" sz="2400" b="1" dirty="0" err="1"/>
              <a:t>desenvolvimento</a:t>
            </a:r>
            <a:r>
              <a:rPr lang="en-US" sz="2400" b="1" dirty="0"/>
              <a:t> </a:t>
            </a:r>
            <a:r>
              <a:rPr lang="en-US" sz="2400" b="1" dirty="0" err="1"/>
              <a:t>necessitam</a:t>
            </a:r>
            <a:r>
              <a:rPr lang="en-US" sz="2400" b="1" dirty="0"/>
              <a:t> de </a:t>
            </a:r>
            <a:r>
              <a:rPr lang="en-US" sz="2400" b="1" dirty="0" err="1"/>
              <a:t>estratégias</a:t>
            </a:r>
            <a:r>
              <a:rPr lang="en-US" sz="2400" b="1" dirty="0"/>
              <a:t> </a:t>
            </a:r>
            <a:r>
              <a:rPr lang="en-US" sz="2400" b="1" dirty="0" err="1"/>
              <a:t>custo-efectivas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92349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0BEA-D0BE-27F9-73CB-AECE413C6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C7BAE-9375-F9DB-0AB3-4522D569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95864"/>
            <a:ext cx="11097491" cy="1325563"/>
          </a:xfrm>
        </p:spPr>
        <p:txBody>
          <a:bodyPr>
            <a:normAutofit/>
          </a:bodyPr>
          <a:lstStyle/>
          <a:p>
            <a:r>
              <a:rPr lang="pt-PT" sz="3200">
                <a:solidFill>
                  <a:srgbClr val="ED9D00"/>
                </a:solidFill>
              </a:rPr>
              <a:t>O que diz a literatura?</a:t>
            </a:r>
            <a:endParaRPr lang="en-ZA" dirty="0"/>
          </a:p>
        </p:txBody>
      </p:sp>
      <p:pic>
        <p:nvPicPr>
          <p:cNvPr id="5" name="Picture 4" descr="A timeline with colorful arrows and text&#10;&#10;AI-generated content may be incorrect.">
            <a:extLst>
              <a:ext uri="{FF2B5EF4-FFF2-40B4-BE49-F238E27FC236}">
                <a16:creationId xmlns:a16="http://schemas.microsoft.com/office/drawing/2014/main" id="{F3BF0824-8482-7B37-CCDC-320923795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74" y="740537"/>
            <a:ext cx="6325794" cy="537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68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AF5A9-3234-9094-66BA-F6DE6688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2932F-0DE4-0DED-A3E4-54980D1B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ED9D00"/>
                </a:solidFill>
              </a:rPr>
              <a:t>Onde estamos?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C371D1-3954-E275-EEC2-06E56222ED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lvl="0"/>
            <a:r>
              <a:rPr lang="pt-PT" b="1" dirty="0"/>
              <a:t>Entre os 10 países mais vulneráveis do mundo</a:t>
            </a:r>
            <a:endParaRPr lang="en-ZA" dirty="0"/>
          </a:p>
          <a:p>
            <a:pPr lvl="0"/>
            <a:r>
              <a:rPr lang="en-ZA" b="1" dirty="0"/>
              <a:t>&gt; 90 </a:t>
            </a:r>
            <a:r>
              <a:rPr lang="en-ZA" b="1" dirty="0" err="1"/>
              <a:t>ciclones</a:t>
            </a:r>
            <a:r>
              <a:rPr lang="en-ZA" b="1" dirty="0"/>
              <a:t> </a:t>
            </a:r>
            <a:r>
              <a:rPr lang="en-ZA" b="1" dirty="0" err="1"/>
              <a:t>desde</a:t>
            </a:r>
            <a:r>
              <a:rPr lang="en-ZA" b="1" dirty="0"/>
              <a:t> 1950</a:t>
            </a:r>
            <a:endParaRPr lang="en-ZA" dirty="0"/>
          </a:p>
          <a:p>
            <a:pPr lvl="0"/>
            <a:r>
              <a:rPr lang="pt-PT" b="1" dirty="0"/>
              <a:t>Cheias (33%) e tempestades (22%) são os eventos mais recorrentes</a:t>
            </a:r>
            <a:endParaRPr lang="en-ZA" dirty="0"/>
          </a:p>
          <a:p>
            <a:pPr lvl="0"/>
            <a:r>
              <a:rPr lang="en-ZA" b="1" dirty="0"/>
              <a:t>14,7 </a:t>
            </a:r>
            <a:r>
              <a:rPr lang="en-ZA" b="1" dirty="0" err="1"/>
              <a:t>milhões</a:t>
            </a:r>
            <a:r>
              <a:rPr lang="en-ZA" b="1" dirty="0"/>
              <a:t> de </a:t>
            </a:r>
            <a:r>
              <a:rPr lang="en-ZA" b="1" dirty="0" err="1"/>
              <a:t>pessoas</a:t>
            </a:r>
            <a:r>
              <a:rPr lang="en-ZA" b="1" dirty="0"/>
              <a:t> </a:t>
            </a:r>
            <a:r>
              <a:rPr lang="en-ZA" b="1" dirty="0" err="1"/>
              <a:t>afetadas</a:t>
            </a:r>
            <a:r>
              <a:rPr lang="en-ZA" b="1" dirty="0"/>
              <a:t> (1980–2020)</a:t>
            </a:r>
            <a:endParaRPr lang="en-ZA" dirty="0"/>
          </a:p>
          <a:p>
            <a:pPr lvl="0"/>
            <a:r>
              <a:rPr lang="pt-PT" b="1" dirty="0"/>
              <a:t>46% da população exposta a secas anuais</a:t>
            </a:r>
          </a:p>
          <a:p>
            <a:pPr marL="0" lvl="0" indent="0">
              <a:buNone/>
            </a:pPr>
            <a:endParaRPr lang="en-ZA" dirty="0"/>
          </a:p>
          <a:p>
            <a:pPr lvl="0"/>
            <a:r>
              <a:rPr lang="en-ZA" b="1" dirty="0" err="1"/>
              <a:t>Projeções</a:t>
            </a:r>
            <a:r>
              <a:rPr lang="en-ZA" b="1" dirty="0"/>
              <a:t> SSP5-8.5 (2080–2099):</a:t>
            </a:r>
            <a:endParaRPr lang="en-ZA" dirty="0"/>
          </a:p>
          <a:p>
            <a:pPr lvl="1"/>
            <a:r>
              <a:rPr lang="en-ZA" b="1" dirty="0"/>
              <a:t>+4,2°C de </a:t>
            </a:r>
            <a:r>
              <a:rPr lang="en-ZA" b="1" dirty="0" err="1"/>
              <a:t>aumento</a:t>
            </a:r>
            <a:r>
              <a:rPr lang="en-ZA" b="1" dirty="0"/>
              <a:t> </a:t>
            </a:r>
            <a:r>
              <a:rPr lang="en-ZA" b="1" dirty="0" err="1"/>
              <a:t>térmico</a:t>
            </a:r>
            <a:endParaRPr lang="en-ZA" dirty="0"/>
          </a:p>
          <a:p>
            <a:pPr lvl="1"/>
            <a:r>
              <a:rPr lang="pt-PT" b="1" dirty="0"/>
              <a:t>Padrões de chuva mais irregulares (de −89 mm Nampula a +49 mm Maputo)</a:t>
            </a:r>
            <a:endParaRPr lang="en-ZA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0509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F409A-CDFB-E540-FA18-E834A79BF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44F08-CC9B-726F-5BAD-44F90949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ED9D00"/>
                </a:solidFill>
              </a:rPr>
              <a:t>Onde estamos?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4876C7-E67F-3FAF-A647-E6215F3182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95818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Narrow"/>
              </a:rPr>
              <a:t>Moçambique: Um Hotspot de Choques Climáticos</a:t>
            </a: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9" name="Picture 8" descr="A graph of the earth and drought&#10;&#10;AI-generated content may be incorrect.">
            <a:extLst>
              <a:ext uri="{FF2B5EF4-FFF2-40B4-BE49-F238E27FC236}">
                <a16:creationId xmlns:a16="http://schemas.microsoft.com/office/drawing/2014/main" id="{D85E1FB0-7CC5-288D-F0B9-3EB015D14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88" y="1810022"/>
            <a:ext cx="8947914" cy="3487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6F6EB7-A38D-BF55-A70D-B8A52635E40C}"/>
              </a:ext>
            </a:extLst>
          </p:cNvPr>
          <p:cNvSpPr txBox="1"/>
          <p:nvPr/>
        </p:nvSpPr>
        <p:spPr>
          <a:xfrm>
            <a:off x="1496888" y="5585254"/>
            <a:ext cx="936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Fonte: Climate Change Knowledge Portal – Mozambique Profile, World Bank, 2022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38355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72EED-4D94-EB38-F21B-47FFCC08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8CEDF-928E-FA1D-91F0-53116B7E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ED9D00"/>
                </a:solidFill>
              </a:rPr>
              <a:t>Onde estamos?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CEBF6A-848C-0272-BB2B-00ADDC8515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7385350" cy="5131075"/>
          </a:xfrm>
        </p:spPr>
        <p:txBody>
          <a:bodyPr/>
          <a:lstStyle/>
          <a:p>
            <a:pPr lvl="0"/>
            <a:r>
              <a:rPr lang="pt-PT" b="1" dirty="0"/>
              <a:t>60% da rede está em zonas propensas a cheias</a:t>
            </a:r>
            <a:endParaRPr lang="en-ZA" dirty="0"/>
          </a:p>
          <a:p>
            <a:pPr lvl="0"/>
            <a:r>
              <a:rPr lang="pt-PT" b="1" dirty="0"/>
              <a:t>60% das estradas sofre risco de interrupção por inundações</a:t>
            </a:r>
            <a:endParaRPr lang="en-ZA" dirty="0"/>
          </a:p>
          <a:p>
            <a:pPr lvl="0"/>
            <a:r>
              <a:rPr lang="pt-PT" b="1" dirty="0"/>
              <a:t>Rede com baixa redundância → isolamento frequente</a:t>
            </a:r>
            <a:endParaRPr lang="en-ZA" dirty="0"/>
          </a:p>
          <a:p>
            <a:pPr lvl="0"/>
            <a:r>
              <a:rPr lang="pt-PT" b="1" dirty="0"/>
              <a:t>US$ 489 M em danos rodoviários no </a:t>
            </a:r>
            <a:r>
              <a:rPr lang="pt-PT" b="1" dirty="0" err="1"/>
              <a:t>Idai</a:t>
            </a:r>
            <a:r>
              <a:rPr lang="pt-PT" b="1" dirty="0"/>
              <a:t> (2019)</a:t>
            </a:r>
            <a:endParaRPr lang="en-ZA" dirty="0"/>
          </a:p>
          <a:p>
            <a:pPr lvl="0"/>
            <a:r>
              <a:rPr lang="pt-PT" b="1" dirty="0"/>
              <a:t>US$ 160 M/ano em perdas económicas (1,1% do PIB)</a:t>
            </a:r>
            <a:endParaRPr lang="en-ZA" dirty="0"/>
          </a:p>
          <a:p>
            <a:pPr lvl="0"/>
            <a:r>
              <a:rPr lang="pt-PT" b="1" dirty="0"/>
              <a:t>Interrupções afetam mercados, cadeias de abastecimento, serviços essenciais</a:t>
            </a:r>
            <a:endParaRPr lang="en-ZA" dirty="0"/>
          </a:p>
          <a:p>
            <a:pPr marL="0" lvl="1" indent="0">
              <a:spcBef>
                <a:spcPts val="1000"/>
              </a:spcBef>
              <a:buNone/>
            </a:pPr>
            <a:endParaRPr lang="fr-FR" sz="2800" b="1" dirty="0">
              <a:latin typeface="Arial Narro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BFE47-D78C-DE04-31B5-4240AC799E3F}"/>
              </a:ext>
            </a:extLst>
          </p:cNvPr>
          <p:cNvSpPr txBox="1"/>
          <p:nvPr/>
        </p:nvSpPr>
        <p:spPr>
          <a:xfrm>
            <a:off x="8111652" y="5845707"/>
            <a:ext cx="533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Fonte: Roads exposed to high flood risk</a:t>
            </a:r>
          </a:p>
          <a:p>
            <a:r>
              <a:rPr lang="en-US" sz="1600" dirty="0"/>
              <a:t> – Mozambique Profile, World Bank, 2022</a:t>
            </a:r>
            <a:endParaRPr lang="en-ZA" sz="1600" dirty="0"/>
          </a:p>
        </p:txBody>
      </p:sp>
      <p:pic>
        <p:nvPicPr>
          <p:cNvPr id="5" name="Picture 4" descr="A map of water levels&#10;&#10;AI-generated content may be incorrect.">
            <a:extLst>
              <a:ext uri="{FF2B5EF4-FFF2-40B4-BE49-F238E27FC236}">
                <a16:creationId xmlns:a16="http://schemas.microsoft.com/office/drawing/2014/main" id="{AE57BE0A-8FC5-3E44-702E-E926EB3C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52" y="607075"/>
            <a:ext cx="3529486" cy="51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6E9A-A067-416A-9FA1-956CE61A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B8304-B1D7-8075-306D-392DFC39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ED9D00"/>
                </a:solidFill>
              </a:rPr>
              <a:t>Onde estamos?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93BDFF-55C8-2B85-EE35-34F73019D1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7" y="1168924"/>
            <a:ext cx="10968809" cy="5131075"/>
          </a:xfrm>
        </p:spPr>
        <p:txBody>
          <a:bodyPr/>
          <a:lstStyle/>
          <a:p>
            <a:r>
              <a:rPr lang="pt-PT" b="1" dirty="0"/>
              <a:t>Instituições-chave: INGD, INAM, ANE, MITA, MOPHRH, MTL e outras</a:t>
            </a:r>
            <a:br>
              <a:rPr lang="pt-PT" b="1" dirty="0"/>
            </a:br>
            <a:endParaRPr lang="pt-PT" b="1" dirty="0"/>
          </a:p>
          <a:p>
            <a:r>
              <a:rPr lang="pt-PT" b="1" dirty="0"/>
              <a:t>Instrumentos nacionais:</a:t>
            </a:r>
            <a:endParaRPr lang="en-ZA" dirty="0"/>
          </a:p>
          <a:p>
            <a:pPr lvl="1"/>
            <a:r>
              <a:rPr lang="en-ZA" sz="2800" b="1" dirty="0"/>
              <a:t>ENAMMC (2013–2025): </a:t>
            </a:r>
            <a:r>
              <a:rPr lang="en-ZA" sz="2800" b="1" dirty="0" err="1"/>
              <a:t>resiliência</a:t>
            </a:r>
            <a:r>
              <a:rPr lang="en-ZA" sz="2800" b="1" dirty="0"/>
              <a:t> </a:t>
            </a:r>
            <a:r>
              <a:rPr lang="en-ZA" sz="2800" b="1" dirty="0" err="1"/>
              <a:t>infraestrutural</a:t>
            </a:r>
            <a:r>
              <a:rPr lang="en-ZA" sz="2800" b="1" dirty="0"/>
              <a:t> </a:t>
            </a:r>
            <a:r>
              <a:rPr lang="en-ZA" sz="2800" b="1" dirty="0" err="1"/>
              <a:t>como</a:t>
            </a:r>
            <a:r>
              <a:rPr lang="en-ZA" sz="2800" b="1" dirty="0"/>
              <a:t> </a:t>
            </a:r>
            <a:r>
              <a:rPr lang="en-ZA" sz="2800" b="1" dirty="0" err="1"/>
              <a:t>prioridade</a:t>
            </a:r>
            <a:endParaRPr lang="en-ZA" sz="2800" dirty="0"/>
          </a:p>
          <a:p>
            <a:pPr lvl="1"/>
            <a:r>
              <a:rPr lang="en-ZA" sz="2800" b="1" dirty="0"/>
              <a:t>PDRRD (2017–2030): </a:t>
            </a:r>
            <a:r>
              <a:rPr lang="en-ZA" sz="2800" b="1" dirty="0" err="1"/>
              <a:t>transportes</a:t>
            </a:r>
            <a:r>
              <a:rPr lang="en-ZA" sz="2800" b="1" dirty="0"/>
              <a:t> = </a:t>
            </a:r>
            <a:r>
              <a:rPr lang="en-ZA" sz="2800" b="1" dirty="0" err="1"/>
              <a:t>infraestrutura</a:t>
            </a:r>
            <a:r>
              <a:rPr lang="en-ZA" sz="2800" b="1" dirty="0"/>
              <a:t> </a:t>
            </a:r>
            <a:r>
              <a:rPr lang="en-ZA" sz="2800" b="1" dirty="0" err="1"/>
              <a:t>crítica</a:t>
            </a:r>
            <a:endParaRPr lang="en-ZA" sz="2800" dirty="0"/>
          </a:p>
          <a:p>
            <a:pPr lvl="1"/>
            <a:r>
              <a:rPr lang="pt-PT" sz="2800" b="1" dirty="0"/>
              <a:t>Planos setoriais: foco em drenagem, redundância, aviso prévio</a:t>
            </a:r>
            <a:br>
              <a:rPr lang="pt-PT" b="1" dirty="0"/>
            </a:br>
            <a:endParaRPr lang="pt-PT" b="1" dirty="0"/>
          </a:p>
          <a:p>
            <a:pPr marL="0" lvl="1" indent="0">
              <a:spcBef>
                <a:spcPts val="1000"/>
              </a:spcBef>
              <a:buNone/>
            </a:pPr>
            <a:endParaRPr lang="fr-FR" sz="2800" b="1" dirty="0">
              <a:latin typeface="Arial Narrow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E6ACC-0D46-F106-180A-5CC66ECDAEC8}"/>
              </a:ext>
            </a:extLst>
          </p:cNvPr>
          <p:cNvSpPr/>
          <p:nvPr/>
        </p:nvSpPr>
        <p:spPr>
          <a:xfrm>
            <a:off x="902043" y="4324865"/>
            <a:ext cx="9934833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PT" sz="2800" b="1" dirty="0"/>
              <a:t>Lacuna central: integração técnica insuficiente entre clima, engenharia, operação e segurança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79797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945D3-DEB2-5430-D6D4-603C58474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B4F69-27E3-4608-C64F-010C1B34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O </a:t>
            </a:r>
            <a:r>
              <a:rPr lang="en-US" sz="3200" dirty="0" err="1">
                <a:solidFill>
                  <a:srgbClr val="ED9D00"/>
                </a:solidFill>
              </a:rPr>
              <a:t>problema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7E59C6-E5DA-7049-A3DE-C3C90728EF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 descr="A screen shot of a diagram&#10;&#10;AI-generated content may be incorrect.">
            <a:extLst>
              <a:ext uri="{FF2B5EF4-FFF2-40B4-BE49-F238E27FC236}">
                <a16:creationId xmlns:a16="http://schemas.microsoft.com/office/drawing/2014/main" id="{8F9A9300-88F6-8114-22FD-AC2B450E0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73" y="607075"/>
            <a:ext cx="7774667" cy="57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3E3E0-C6CE-7CA1-27C3-96B8DC716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443A3-0411-DCA2-A2DE-CC8B8AFD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A </a:t>
            </a:r>
            <a:r>
              <a:rPr lang="en-US" sz="3200" dirty="0" err="1">
                <a:solidFill>
                  <a:srgbClr val="ED9D00"/>
                </a:solidFill>
              </a:rPr>
              <a:t>proposta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custo-efectiva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251FCE-8336-52EA-2D86-032C94EBA6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 descr="A diagram of a diagram with text&#10;&#10;AI-generated content may be incorrect.">
            <a:extLst>
              <a:ext uri="{FF2B5EF4-FFF2-40B4-BE49-F238E27FC236}">
                <a16:creationId xmlns:a16="http://schemas.microsoft.com/office/drawing/2014/main" id="{3F16898E-3581-63C2-4A4B-1A8193ED7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9" y="139016"/>
            <a:ext cx="8347828" cy="6718984"/>
          </a:xfrm>
          <a:prstGeom prst="rect">
            <a:avLst/>
          </a:prstGeom>
        </p:spPr>
      </p:pic>
      <p:pic>
        <p:nvPicPr>
          <p:cNvPr id="7" name="Picture 6" descr="A diagram of a safe system principles&#10;&#10;AI-generated content may be incorrect.">
            <a:extLst>
              <a:ext uri="{FF2B5EF4-FFF2-40B4-BE49-F238E27FC236}">
                <a16:creationId xmlns:a16="http://schemas.microsoft.com/office/drawing/2014/main" id="{D4A3C832-22B8-C6C4-F055-15FB11B0C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7" y="1627094"/>
            <a:ext cx="4183732" cy="4061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FF855D-8504-EEE9-9EBB-8D1701545662}"/>
              </a:ext>
            </a:extLst>
          </p:cNvPr>
          <p:cNvSpPr txBox="1"/>
          <p:nvPr/>
        </p:nvSpPr>
        <p:spPr>
          <a:xfrm>
            <a:off x="377647" y="5715224"/>
            <a:ext cx="4476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Fonte: OMS</a:t>
            </a:r>
          </a:p>
          <a:p>
            <a:r>
              <a:rPr lang="en-US" sz="1600" dirty="0"/>
              <a:t> – </a:t>
            </a:r>
            <a:r>
              <a:rPr lang="en-US" sz="1600" dirty="0" err="1"/>
              <a:t>Década</a:t>
            </a:r>
            <a:r>
              <a:rPr lang="en-US" sz="1600" dirty="0"/>
              <a:t> da </a:t>
            </a:r>
            <a:r>
              <a:rPr lang="en-US" sz="1600" dirty="0" err="1"/>
              <a:t>Acção</a:t>
            </a:r>
            <a:r>
              <a:rPr lang="en-US" sz="1600" dirty="0"/>
              <a:t> para a </a:t>
            </a:r>
            <a:r>
              <a:rPr lang="en-US" sz="1600" dirty="0" err="1"/>
              <a:t>Segurança</a:t>
            </a:r>
            <a:r>
              <a:rPr lang="en-US" sz="1600" dirty="0"/>
              <a:t> </a:t>
            </a:r>
            <a:r>
              <a:rPr lang="en-US" sz="1600" dirty="0" err="1"/>
              <a:t>Rodoviária</a:t>
            </a:r>
            <a:r>
              <a:rPr lang="en-US" sz="1600" dirty="0"/>
              <a:t> (2021-2030)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683600672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0ec26-9e8b-4c26-8abf-426393b0bd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D07D2E559424F94E7FB9CBD9AB9E8" ma:contentTypeVersion="8" ma:contentTypeDescription="Crée un document." ma:contentTypeScope="" ma:versionID="206f693fe51db8010fda8d5c8f957b8a">
  <xsd:schema xmlns:xsd="http://www.w3.org/2001/XMLSchema" xmlns:xs="http://www.w3.org/2001/XMLSchema" xmlns:p="http://schemas.microsoft.com/office/2006/metadata/properties" xmlns:ns3="fb10ec26-9e8b-4c26-8abf-426393b0bdfa" targetNamespace="http://schemas.microsoft.com/office/2006/metadata/properties" ma:root="true" ma:fieldsID="ae6c7d0053a9a786884ce768229dd898" ns3:_="">
    <xsd:import namespace="fb10ec26-9e8b-4c26-8abf-426393b0b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0ec26-9e8b-4c26-8abf-426393b0b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F108CB-2027-4000-A6C4-AC7A1C76B945}">
  <ds:schemaRefs>
    <ds:schemaRef ds:uri="http://purl.org/dc/terms/"/>
    <ds:schemaRef ds:uri="fb10ec26-9e8b-4c26-8abf-426393b0bdf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898C3E-8F68-49F7-A759-9203F925B2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9EF33-18C1-4D47-8A11-A15671B3F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0ec26-9e8b-4c26-8abf-426393b0b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Microsoft Office PowerPoint</Application>
  <PresentationFormat>Widescreen</PresentationFormat>
  <Paragraphs>122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1_Cover page</vt:lpstr>
      <vt:lpstr>Summary </vt:lpstr>
      <vt:lpstr>Chapters</vt:lpstr>
      <vt:lpstr>Content </vt:lpstr>
      <vt:lpstr>Thank you</vt:lpstr>
      <vt:lpstr>PowerPoint Presentation</vt:lpstr>
      <vt:lpstr>Introdução</vt:lpstr>
      <vt:lpstr>O que diz a literatura?</vt:lpstr>
      <vt:lpstr>Onde estamos?</vt:lpstr>
      <vt:lpstr>Onde estamos?</vt:lpstr>
      <vt:lpstr>Onde estamos?</vt:lpstr>
      <vt:lpstr>Onde estamos?</vt:lpstr>
      <vt:lpstr>O problema</vt:lpstr>
      <vt:lpstr>A proposta custo-efectiva</vt:lpstr>
      <vt:lpstr>PowerPoint Presentation</vt:lpstr>
      <vt:lpstr>A proposta custo efectiva</vt:lpstr>
      <vt:lpstr>A proposta custo efectiva</vt:lpstr>
      <vt:lpstr>Aplicação e Próximos Passos</vt:lpstr>
      <vt:lpstr>Aplicação e Próximos Passos</vt:lpstr>
      <vt:lpstr>Agradecimentos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Belzénia Matsimbe</cp:lastModifiedBy>
  <cp:revision>302</cp:revision>
  <dcterms:created xsi:type="dcterms:W3CDTF">2019-10-28T10:19:34Z</dcterms:created>
  <dcterms:modified xsi:type="dcterms:W3CDTF">2025-11-13T06:35:22Z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0x010100BAED07D2E559424F94E7FB9CBD9AB9E8</vt:lpwstr>
  </property>
  <property fmtid="{D5CDD505-2E9C-101B-9397-08002B2CF9AE}" pid="3" name="MSIP_Label_5a024da7-7918-49c2-a744-b84d0bf2c679_Enabled">
    <vt:lpwstr>true</vt:lpwstr>
  </property>
  <property fmtid="{D5CDD505-2E9C-101B-9397-08002B2CF9AE}" pid="4" name="MSIP_Label_5a024da7-7918-49c2-a744-b84d0bf2c679_SetDate">
    <vt:lpwstr>2025-08-25T05:49:27Z</vt:lpwstr>
  </property>
  <property fmtid="{D5CDD505-2E9C-101B-9397-08002B2CF9AE}" pid="5" name="MSIP_Label_5a024da7-7918-49c2-a744-b84d0bf2c679_Method">
    <vt:lpwstr>Standard</vt:lpwstr>
  </property>
  <property fmtid="{D5CDD505-2E9C-101B-9397-08002B2CF9AE}" pid="6" name="MSIP_Label_5a024da7-7918-49c2-a744-b84d0bf2c679_Name">
    <vt:lpwstr>General</vt:lpwstr>
  </property>
  <property fmtid="{D5CDD505-2E9C-101B-9397-08002B2CF9AE}" pid="7" name="MSIP_Label_5a024da7-7918-49c2-a744-b84d0bf2c679_SiteId">
    <vt:lpwstr>24236235-bb51-454e-8f47-206699c7e33b</vt:lpwstr>
  </property>
  <property fmtid="{D5CDD505-2E9C-101B-9397-08002B2CF9AE}" pid="8" name="MSIP_Label_5a024da7-7918-49c2-a744-b84d0bf2c679_ActionId">
    <vt:lpwstr>d158648b-d746-42b6-b074-8318921327ed</vt:lpwstr>
  </property>
  <property fmtid="{D5CDD505-2E9C-101B-9397-08002B2CF9AE}" pid="9" name="MSIP_Label_5a024da7-7918-49c2-a744-b84d0bf2c679_ContentBits">
    <vt:lpwstr>1</vt:lpwstr>
  </property>
  <property fmtid="{D5CDD505-2E9C-101B-9397-08002B2CF9AE}" pid="10" name="MSIP_Label_5a024da7-7918-49c2-a744-b84d0bf2c679_Tag">
    <vt:lpwstr>10, 3, 0, 1</vt:lpwstr>
  </property>
  <property fmtid="{D5CDD505-2E9C-101B-9397-08002B2CF9AE}" pid="11" name="ClassificationContentMarkingHeaderLocations">
    <vt:lpwstr>1_Cover page:3\Summary :3\Chapters:3\Content :3\Thank you:3</vt:lpwstr>
  </property>
  <property fmtid="{D5CDD505-2E9C-101B-9397-08002B2CF9AE}" pid="12" name="ClassificationContentMarkingHeaderText">
    <vt:lpwstr>Sensitivity - General</vt:lpwstr>
  </property>
</Properties>
</file>