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7" r:id="rId4"/>
    <p:sldMasterId id="2147483695" r:id="rId5"/>
    <p:sldMasterId id="2147483702" r:id="rId6"/>
    <p:sldMasterId id="2147483648" r:id="rId7"/>
    <p:sldMasterId id="2147483721" r:id="rId8"/>
  </p:sldMasterIdLst>
  <p:notesMasterIdLst>
    <p:notesMasterId r:id="rId22"/>
  </p:notesMasterIdLst>
  <p:handoutMasterIdLst>
    <p:handoutMasterId r:id="rId23"/>
  </p:handoutMasterIdLst>
  <p:sldIdLst>
    <p:sldId id="310" r:id="rId9"/>
    <p:sldId id="1100" r:id="rId10"/>
    <p:sldId id="1083" r:id="rId11"/>
    <p:sldId id="1101" r:id="rId12"/>
    <p:sldId id="1102" r:id="rId13"/>
    <p:sldId id="1103" r:id="rId14"/>
    <p:sldId id="1104" r:id="rId15"/>
    <p:sldId id="1105" r:id="rId16"/>
    <p:sldId id="1106" r:id="rId17"/>
    <p:sldId id="1107" r:id="rId18"/>
    <p:sldId id="1108" r:id="rId19"/>
    <p:sldId id="1109" r:id="rId20"/>
    <p:sldId id="322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7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ICK" initials="PMQ" lastIdx="1" clrIdx="0">
    <p:extLst>
      <p:ext uri="{19B8F6BF-5375-455C-9EA6-DF929625EA0E}">
        <p15:presenceInfo xmlns:p15="http://schemas.microsoft.com/office/powerpoint/2012/main" userId="PATRIC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E395"/>
    <a:srgbClr val="CCECFF"/>
    <a:srgbClr val="ED9D00"/>
    <a:srgbClr val="00457C"/>
    <a:srgbClr val="000000"/>
    <a:srgbClr val="CCCCFF"/>
    <a:srgbClr val="FFFF00"/>
    <a:srgbClr val="99FF66"/>
    <a:srgbClr val="9999FF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8" autoAdjust="0"/>
    <p:restoredTop sz="94694" autoAdjust="0"/>
  </p:normalViewPr>
  <p:slideViewPr>
    <p:cSldViewPr snapToGrid="0" showGuides="1">
      <p:cViewPr varScale="1">
        <p:scale>
          <a:sx n="62" d="100"/>
          <a:sy n="62" d="100"/>
        </p:scale>
        <p:origin x="808" y="44"/>
      </p:cViewPr>
      <p:guideLst>
        <p:guide orient="horz" pos="197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2204"/>
    </p:cViewPr>
  </p:sorterViewPr>
  <p:notesViewPr>
    <p:cSldViewPr snapToGrid="0" showGuides="1">
      <p:cViewPr varScale="1">
        <p:scale>
          <a:sx n="66" d="100"/>
          <a:sy n="66" d="100"/>
        </p:scale>
        <p:origin x="3134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D0E9DE95-B839-4AB1-B120-27845D3209A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0BE482A-D82B-412F-A54E-E454DB9C356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0853E-C656-47B6-8FE3-175E5667AB6E}" type="datetimeFigureOut">
              <a:rPr lang="fr-FR" smtClean="0"/>
              <a:t>10/11/2025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3380932-8C88-4740-ADAF-2BDF6CF69B7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1942926-C02B-4593-9BFD-630777B057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F4D50-401C-4B4F-ABF9-423C9A3708C9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78299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898443-B822-42D5-80AC-374CE1E6419D}" type="datetimeFigureOut">
              <a:rPr lang="fr-FR" smtClean="0"/>
              <a:t>10/11/2025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034FB0-3D88-4984-8793-EDC0907987CC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3068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34FB0-3D88-4984-8793-EDC0907987C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5583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.jpeg"/><Relationship Id="rId11" Type="http://schemas.openxmlformats.org/officeDocument/2006/relationships/image" Target="../media/image8.png"/><Relationship Id="rId5" Type="http://schemas.openxmlformats.org/officeDocument/2006/relationships/image" Target="../media/image20.png"/><Relationship Id="rId10" Type="http://schemas.openxmlformats.org/officeDocument/2006/relationships/image" Target="../media/image7.jpeg"/><Relationship Id="rId4" Type="http://schemas.openxmlformats.org/officeDocument/2006/relationships/image" Target="../media/image19.png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298986D3-C59F-426A-9EE0-D4B270CE69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16344" y="2946068"/>
            <a:ext cx="7356749" cy="4778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rgbClr val="ED9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Name of the speaker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AB13E4CD-13B6-4B4B-81E0-224E0B9C6C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16344" y="3452222"/>
            <a:ext cx="7356749" cy="54323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ED9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Position and organisation of the speaker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F6AC509A-F52D-4B2D-9A0D-FBE97F1989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689" y="2117472"/>
            <a:ext cx="11090274" cy="7405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 b="1">
                <a:solidFill>
                  <a:srgbClr val="00457C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the </a:t>
            </a:r>
            <a:r>
              <a:rPr lang="fr-FR" dirty="0" err="1"/>
              <a:t>presentation</a:t>
            </a:r>
            <a:endParaRPr lang="fr-FR" dirty="0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70E2645A-7196-4F18-9D1D-8687E62537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50126" y="3972076"/>
            <a:ext cx="9736183" cy="3928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/>
              <a:t>Title of the workshop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88645B6-D29E-479E-821B-BE946B0848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16344" y="4381529"/>
            <a:ext cx="7388030" cy="392866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latin typeface="Arial Narrow" panose="020B0606020202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                                 12-14 </a:t>
            </a:r>
            <a:r>
              <a:rPr lang="fr-FR" dirty="0" err="1"/>
              <a:t>November</a:t>
            </a:r>
            <a:r>
              <a:rPr lang="fr-FR" dirty="0"/>
              <a:t>, 2025 / Maputo, Mozambique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B52F900-DFCA-45EA-9C74-55A6FC3BA2D6}"/>
              </a:ext>
            </a:extLst>
          </p:cNvPr>
          <p:cNvSpPr/>
          <p:nvPr userDrawn="1"/>
        </p:nvSpPr>
        <p:spPr>
          <a:xfrm>
            <a:off x="550863" y="6374206"/>
            <a:ext cx="11090274" cy="483794"/>
          </a:xfrm>
          <a:prstGeom prst="rect">
            <a:avLst/>
          </a:prstGeom>
          <a:solidFill>
            <a:srgbClr val="004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7E3C9D3-8465-4929-B67F-36A290B5EE12}"/>
              </a:ext>
            </a:extLst>
          </p:cNvPr>
          <p:cNvSpPr txBox="1"/>
          <p:nvPr userDrawn="1"/>
        </p:nvSpPr>
        <p:spPr>
          <a:xfrm>
            <a:off x="550689" y="6462214"/>
            <a:ext cx="11090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0" dirty="0">
                <a:solidFill>
                  <a:schemeClr val="bg1"/>
                </a:solidFill>
                <a:latin typeface="Arial Narrow" panose="020B0606020202030204" pitchFamily="34" charset="0"/>
              </a:rPr>
              <a:t>World Road Association </a:t>
            </a:r>
            <a:r>
              <a:rPr lang="fr-FR" sz="1400" b="0" dirty="0">
                <a:solidFill>
                  <a:srgbClr val="ED9D00"/>
                </a:solidFill>
                <a:latin typeface="Arial Narrow" panose="020B0606020202030204" pitchFamily="34" charset="0"/>
              </a:rPr>
              <a:t>• </a:t>
            </a:r>
            <a:r>
              <a:rPr lang="fr-FR" sz="1400" b="0" kern="1200" dirty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rPr>
              <a:t>Association mondiale de la Route </a:t>
            </a:r>
            <a:r>
              <a:rPr lang="fr-FR" sz="1400" b="0" dirty="0">
                <a:solidFill>
                  <a:srgbClr val="ED9D00"/>
                </a:solidFill>
                <a:latin typeface="Arial Narrow" panose="020B0606020202030204" pitchFamily="34" charset="0"/>
              </a:rPr>
              <a:t>• </a:t>
            </a:r>
            <a:r>
              <a:rPr lang="es-ES" sz="1400" b="0" kern="1200" dirty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rPr>
              <a:t>Asociación Mundial de la Carretera</a:t>
            </a:r>
            <a:r>
              <a:rPr lang="fr-FR" sz="1400" b="0" kern="1200" dirty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fr-FR" sz="1400" b="0" dirty="0">
                <a:solidFill>
                  <a:srgbClr val="ED9D00"/>
                </a:solidFill>
                <a:latin typeface="Arial Narrow" panose="020B0606020202030204" pitchFamily="34" charset="0"/>
              </a:rPr>
              <a:t>• </a:t>
            </a:r>
            <a:r>
              <a:rPr lang="fr-FR" sz="1400" b="0" i="1" dirty="0">
                <a:solidFill>
                  <a:schemeClr val="bg1"/>
                </a:solidFill>
                <a:latin typeface="Arial Narrow" panose="020B0606020202030204" pitchFamily="34" charset="0"/>
              </a:rPr>
              <a:t>www.piarc.org</a:t>
            </a:r>
          </a:p>
        </p:txBody>
      </p:sp>
      <p:pic>
        <p:nvPicPr>
          <p:cNvPr id="6" name="Image 5" descr="Une image contenant dessin&#10;&#10;Description générée automatiquement">
            <a:extLst>
              <a:ext uri="{FF2B5EF4-FFF2-40B4-BE49-F238E27FC236}">
                <a16:creationId xmlns:a16="http://schemas.microsoft.com/office/drawing/2014/main" id="{1D7A057A-6787-406F-9392-487D79F16B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90"/>
          <a:stretch/>
        </p:blipFill>
        <p:spPr>
          <a:xfrm>
            <a:off x="990203" y="4884796"/>
            <a:ext cx="1898051" cy="1146354"/>
          </a:xfrm>
          <a:prstGeom prst="rect">
            <a:avLst/>
          </a:prstGeom>
        </p:spPr>
      </p:pic>
      <p:sp>
        <p:nvSpPr>
          <p:cNvPr id="12" name="Rectangle 2"/>
          <p:cNvSpPr>
            <a:spLocks noChangeArrowheads="1"/>
          </p:cNvSpPr>
          <p:nvPr userDrawn="1"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Rectangle 4"/>
          <p:cNvSpPr>
            <a:spLocks noChangeArrowheads="1"/>
          </p:cNvSpPr>
          <p:nvPr userDrawn="1"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" name="Rectangle 6"/>
          <p:cNvSpPr>
            <a:spLocks noChangeArrowheads="1"/>
          </p:cNvSpPr>
          <p:nvPr userDrawn="1"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7" name="Rectangle 8"/>
          <p:cNvSpPr>
            <a:spLocks noChangeArrowheads="1"/>
          </p:cNvSpPr>
          <p:nvPr userDrawn="1"/>
        </p:nvSpPr>
        <p:spPr bwMode="auto">
          <a:xfrm>
            <a:off x="627018" y="2365538"/>
            <a:ext cx="628119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그림 4" descr="야외, 하늘, 구름, 지상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FEBFCC1-6295-21CF-137C-E899461B34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42" b="19923"/>
          <a:stretch>
            <a:fillRect/>
          </a:stretch>
        </p:blipFill>
        <p:spPr>
          <a:xfrm>
            <a:off x="550689" y="457200"/>
            <a:ext cx="3613665" cy="1572263"/>
          </a:xfrm>
          <a:prstGeom prst="rect">
            <a:avLst/>
          </a:prstGeom>
        </p:spPr>
      </p:pic>
      <p:pic>
        <p:nvPicPr>
          <p:cNvPr id="8" name="그림 7" descr="야외, 의류, 사람, 하늘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48A12C5-17D9-6964-AD00-7DDD536A8CB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25"/>
          <a:stretch>
            <a:fillRect/>
          </a:stretch>
        </p:blipFill>
        <p:spPr>
          <a:xfrm>
            <a:off x="4240683" y="457200"/>
            <a:ext cx="3548970" cy="1572263"/>
          </a:xfrm>
          <a:prstGeom prst="rect">
            <a:avLst/>
          </a:prstGeom>
        </p:spPr>
      </p:pic>
      <p:pic>
        <p:nvPicPr>
          <p:cNvPr id="15" name="그림 14" descr="야외, 지상, 콘크리트 다리, 다리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71FC9E1-8A06-5A5C-60C2-C79625401EE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44"/>
          <a:stretch>
            <a:fillRect/>
          </a:stretch>
        </p:blipFill>
        <p:spPr>
          <a:xfrm>
            <a:off x="7865981" y="457200"/>
            <a:ext cx="3774981" cy="1572263"/>
          </a:xfrm>
          <a:prstGeom prst="rect">
            <a:avLst/>
          </a:prstGeom>
        </p:spPr>
      </p:pic>
      <p:pic>
        <p:nvPicPr>
          <p:cNvPr id="28" name="Picture 7" descr="imagesbank">
            <a:extLst>
              <a:ext uri="{FF2B5EF4-FFF2-40B4-BE49-F238E27FC236}">
                <a16:creationId xmlns:a16="http://schemas.microsoft.com/office/drawing/2014/main" id="{CC980BF9-85F3-5BC4-4126-8FD3722C4E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381" y="5221887"/>
            <a:ext cx="1997971" cy="627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1" descr="LOGOTIPO_ANE E FUNDO_TRANSPARENTE-01">
            <a:extLst>
              <a:ext uri="{FF2B5EF4-FFF2-40B4-BE49-F238E27FC236}">
                <a16:creationId xmlns:a16="http://schemas.microsoft.com/office/drawing/2014/main" id="{75555FC3-269B-7679-C700-A21E5FF7CA3D}"/>
              </a:ext>
            </a:extLst>
          </p:cNvPr>
          <p:cNvPicPr>
            <a:picLocks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0" t="18994" r="5333" b="21214"/>
          <a:stretch>
            <a:fillRect/>
          </a:stretch>
        </p:blipFill>
        <p:spPr bwMode="auto">
          <a:xfrm>
            <a:off x="7694399" y="5203237"/>
            <a:ext cx="1297329" cy="734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4" descr="Logo&#10;&#10;Description automatically generated">
            <a:extLst>
              <a:ext uri="{FF2B5EF4-FFF2-40B4-BE49-F238E27FC236}">
                <a16:creationId xmlns:a16="http://schemas.microsoft.com/office/drawing/2014/main" id="{0800577C-6048-05BE-AC25-B2FF3147FDB9}"/>
              </a:ext>
            </a:extLst>
          </p:cNvPr>
          <p:cNvPicPr/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775" y="5109473"/>
            <a:ext cx="1202318" cy="913698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E3963AF2-19A6-EEA7-4286-D630D1DF79AB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248513" y="5001123"/>
            <a:ext cx="1560548" cy="114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9329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887A5B7-1D76-42DF-BD0C-6CEC83A28E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334279"/>
            <a:ext cx="11093882" cy="24797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800">
                <a:solidFill>
                  <a:srgbClr val="ED9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</a:t>
            </a:r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AC175F58-6D71-405E-9B31-FF864FDED3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9"/>
            <a:ext cx="11093882" cy="7732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57D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  <p:pic>
        <p:nvPicPr>
          <p:cNvPr id="3" name="Image 2" descr="Une image contenant train, voie, extérieur, scène&#10;&#10;Description générée automatiquement">
            <a:extLst>
              <a:ext uri="{FF2B5EF4-FFF2-40B4-BE49-F238E27FC236}">
                <a16:creationId xmlns:a16="http://schemas.microsoft.com/office/drawing/2014/main" id="{CB0D8573-BD59-4554-9733-0D6A88FCBF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863" y="3814042"/>
            <a:ext cx="11108892" cy="224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01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972665-5F1C-4CE8-9B63-CE69531C2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254" y="607075"/>
            <a:ext cx="11097491" cy="132556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47DF02E-7AE2-435D-B251-318E94A927C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7688" y="1931988"/>
            <a:ext cx="11093450" cy="4152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795562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7EEA30-D396-4539-85C6-24EBC2976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254" y="607075"/>
            <a:ext cx="11097491" cy="132556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739976A-5FDE-45E4-A77C-9CBC72E243A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47688" y="1931988"/>
            <a:ext cx="5548312" cy="4144962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u contenu 3">
            <a:extLst>
              <a:ext uri="{FF2B5EF4-FFF2-40B4-BE49-F238E27FC236}">
                <a16:creationId xmlns:a16="http://schemas.microsoft.com/office/drawing/2014/main" id="{373A1559-2EC2-4600-84CE-9F66909C882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092826" y="1931988"/>
            <a:ext cx="5548312" cy="4144962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58866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972665-5F1C-4CE8-9B63-CE69531C2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254" y="607075"/>
            <a:ext cx="11097491" cy="1325563"/>
          </a:xfrm>
          <a:prstGeom prst="rect">
            <a:avLst/>
          </a:prstGeom>
        </p:spPr>
        <p:txBody>
          <a:bodyPr/>
          <a:lstStyle>
            <a:lvl1pPr>
              <a:defRPr sz="4400"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47DF02E-7AE2-435D-B251-318E94A927C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7688" y="1931988"/>
            <a:ext cx="11093450" cy="4152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8698437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972665-5F1C-4CE8-9B63-CE69531C2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254" y="459028"/>
            <a:ext cx="11097491" cy="671086"/>
          </a:xfrm>
          <a:prstGeom prst="rect">
            <a:avLst/>
          </a:prstGeom>
        </p:spPr>
        <p:txBody>
          <a:bodyPr/>
          <a:lstStyle>
            <a:lvl1pPr algn="ctr">
              <a:defRPr sz="4400"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Thank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for </a:t>
            </a:r>
            <a:r>
              <a:rPr lang="fr-FR" dirty="0" err="1"/>
              <a:t>your</a:t>
            </a:r>
            <a:r>
              <a:rPr lang="fr-FR" dirty="0"/>
              <a:t> attention! 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5B31504B-0412-40E4-9F52-3641107574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23452" y="1683651"/>
            <a:ext cx="4317468" cy="593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ED9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Name of the speaker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19FBA3AA-F47A-45C6-9F1D-ED506AB585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3452" y="2944102"/>
            <a:ext cx="4319067" cy="4288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2000" b="1" kern="1200" smtClean="0">
                <a:solidFill>
                  <a:srgbClr val="00457D"/>
                </a:solidFill>
                <a:effectLst/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Enter email </a:t>
            </a:r>
            <a:r>
              <a:rPr lang="fr-FR" dirty="0" err="1"/>
              <a:t>address</a:t>
            </a:r>
            <a:endParaRPr lang="fr-FR" dirty="0"/>
          </a:p>
        </p:txBody>
      </p:sp>
      <p:pic>
        <p:nvPicPr>
          <p:cNvPr id="16" name="Image 15" descr="Une image contenant dessin&#10;&#10;Description générée automatiquement">
            <a:extLst>
              <a:ext uri="{FF2B5EF4-FFF2-40B4-BE49-F238E27FC236}">
                <a16:creationId xmlns:a16="http://schemas.microsoft.com/office/drawing/2014/main" id="{44B58650-8DFD-41D6-AC95-23D8C201FB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8103" y="1937053"/>
            <a:ext cx="523896" cy="523896"/>
          </a:xfrm>
          <a:prstGeom prst="rect">
            <a:avLst/>
          </a:prstGeom>
        </p:spPr>
      </p:pic>
      <p:pic>
        <p:nvPicPr>
          <p:cNvPr id="18" name="Image 17" descr="Une image contenant roue, dessin&#10;&#10;Description générée automatiquement">
            <a:extLst>
              <a:ext uri="{FF2B5EF4-FFF2-40B4-BE49-F238E27FC236}">
                <a16:creationId xmlns:a16="http://schemas.microsoft.com/office/drawing/2014/main" id="{A9C0E22B-0C13-41B2-AE35-9C79429772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1909" y="1937053"/>
            <a:ext cx="523896" cy="523896"/>
          </a:xfrm>
          <a:prstGeom prst="rect">
            <a:avLst/>
          </a:prstGeom>
        </p:spPr>
      </p:pic>
      <p:pic>
        <p:nvPicPr>
          <p:cNvPr id="20" name="Image 19" descr="Une image contenant dessin&#10;&#10;Description générée automatiquement">
            <a:extLst>
              <a:ext uri="{FF2B5EF4-FFF2-40B4-BE49-F238E27FC236}">
                <a16:creationId xmlns:a16="http://schemas.microsoft.com/office/drawing/2014/main" id="{9047B379-C54E-41C6-96B2-F8AF6F3E174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2735" y="3221652"/>
            <a:ext cx="523896" cy="523896"/>
          </a:xfrm>
          <a:prstGeom prst="rect">
            <a:avLst/>
          </a:prstGeom>
        </p:spPr>
      </p:pic>
      <p:pic>
        <p:nvPicPr>
          <p:cNvPr id="22" name="Image 21" descr="Une image contenant dessin&#10;&#10;Description générée automatiquement">
            <a:extLst>
              <a:ext uri="{FF2B5EF4-FFF2-40B4-BE49-F238E27FC236}">
                <a16:creationId xmlns:a16="http://schemas.microsoft.com/office/drawing/2014/main" id="{83CA129E-B24E-4A4C-A46E-6B68586938B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8103" y="3224115"/>
            <a:ext cx="523896" cy="523896"/>
          </a:xfrm>
          <a:prstGeom prst="rect">
            <a:avLst/>
          </a:prstGeom>
        </p:spPr>
      </p:pic>
      <p:sp>
        <p:nvSpPr>
          <p:cNvPr id="19" name="Espace réservé du texte 15">
            <a:extLst>
              <a:ext uri="{FF2B5EF4-FFF2-40B4-BE49-F238E27FC236}">
                <a16:creationId xmlns:a16="http://schemas.microsoft.com/office/drawing/2014/main" id="{8194B4BA-969C-4B47-80E8-1ADE2BF48A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3452" y="2305418"/>
            <a:ext cx="4317468" cy="5185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ED9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Position of the speaker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E35E757-ECB6-4D4D-9282-D25BCE972143}"/>
              </a:ext>
            </a:extLst>
          </p:cNvPr>
          <p:cNvSpPr/>
          <p:nvPr userDrawn="1"/>
        </p:nvSpPr>
        <p:spPr>
          <a:xfrm>
            <a:off x="8587103" y="2626903"/>
            <a:ext cx="165350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1700" dirty="0">
                <a:latin typeface="Arial Narrow" panose="020B0606020202030204" pitchFamily="34" charset="0"/>
              </a:rPr>
              <a:t>@</a:t>
            </a:r>
            <a:r>
              <a:rPr lang="fr-FR" sz="1700" dirty="0" err="1">
                <a:latin typeface="Arial Narrow" panose="020B0606020202030204" pitchFamily="34" charset="0"/>
              </a:rPr>
              <a:t>PIARC_Roads</a:t>
            </a:r>
            <a:endParaRPr lang="fr-FR" sz="1700" dirty="0">
              <a:latin typeface="Arial Narrow" panose="020B060602020203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C0C51BC-F676-4984-A943-BBF90E53B885}"/>
              </a:ext>
            </a:extLst>
          </p:cNvPr>
          <p:cNvSpPr/>
          <p:nvPr userDrawn="1"/>
        </p:nvSpPr>
        <p:spPr>
          <a:xfrm>
            <a:off x="10240612" y="2495723"/>
            <a:ext cx="177887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1700" dirty="0">
                <a:latin typeface="Arial Narrow" panose="020B0606020202030204" pitchFamily="34" charset="0"/>
              </a:rPr>
              <a:t>World Road Association PIARC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1E16AF-4DFF-4D8D-AF3F-CF70162855C4}"/>
              </a:ext>
            </a:extLst>
          </p:cNvPr>
          <p:cNvSpPr/>
          <p:nvPr userDrawn="1"/>
        </p:nvSpPr>
        <p:spPr>
          <a:xfrm>
            <a:off x="8529759" y="3805438"/>
            <a:ext cx="177887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1700" dirty="0">
                <a:latin typeface="Arial Narrow" panose="020B0606020202030204" pitchFamily="34" charset="0"/>
              </a:rPr>
              <a:t>World Road Association PIARC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4923866-3DD0-4F46-BFEE-D678954C7E2D}"/>
              </a:ext>
            </a:extLst>
          </p:cNvPr>
          <p:cNvSpPr/>
          <p:nvPr userDrawn="1"/>
        </p:nvSpPr>
        <p:spPr>
          <a:xfrm>
            <a:off x="10240612" y="3800746"/>
            <a:ext cx="177887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1700" dirty="0">
                <a:latin typeface="Arial Narrow" panose="020B0606020202030204" pitchFamily="34" charset="0"/>
              </a:rPr>
              <a:t>World Road Association PIARC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DD5F4A3-7BDC-46C0-A023-333366ABC0A3}"/>
              </a:ext>
            </a:extLst>
          </p:cNvPr>
          <p:cNvSpPr/>
          <p:nvPr userDrawn="1"/>
        </p:nvSpPr>
        <p:spPr>
          <a:xfrm>
            <a:off x="9034087" y="4504570"/>
            <a:ext cx="17788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fr-FR" sz="2000" b="1" dirty="0">
                <a:solidFill>
                  <a:srgbClr val="ED9D00"/>
                </a:solidFill>
                <a:latin typeface="Arial Narrow" panose="020B0606020202030204" pitchFamily="34" charset="0"/>
              </a:rPr>
              <a:t>www.piarc.org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8BC39445-9F9E-462D-924E-8172B4D6429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23453" y="3465720"/>
            <a:ext cx="4319067" cy="428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@twitter</a:t>
            </a:r>
          </a:p>
        </p:txBody>
      </p:sp>
      <p:pic>
        <p:nvPicPr>
          <p:cNvPr id="35" name="Image 5" descr="Une image contenant dessin&#10;&#10;Description générée automatiquement">
            <a:extLst>
              <a:ext uri="{FF2B5EF4-FFF2-40B4-BE49-F238E27FC236}">
                <a16:creationId xmlns:a16="http://schemas.microsoft.com/office/drawing/2014/main" id="{1D7A057A-6787-406F-9392-487D79F16B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90"/>
          <a:stretch/>
        </p:blipFill>
        <p:spPr>
          <a:xfrm>
            <a:off x="520584" y="1459123"/>
            <a:ext cx="1466495" cy="88571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991B92F5-C0FA-1660-CDDD-7732E7CBDAB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49063" y="4922121"/>
            <a:ext cx="11095682" cy="1572904"/>
          </a:xfrm>
          <a:prstGeom prst="rect">
            <a:avLst/>
          </a:prstGeom>
        </p:spPr>
      </p:pic>
      <p:pic>
        <p:nvPicPr>
          <p:cNvPr id="13" name="Picture 7" descr="imagesbank">
            <a:extLst>
              <a:ext uri="{FF2B5EF4-FFF2-40B4-BE49-F238E27FC236}">
                <a16:creationId xmlns:a16="http://schemas.microsoft.com/office/drawing/2014/main" id="{1E164FB9-6E6B-D4B5-1E61-35068F30288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382" y="2626903"/>
            <a:ext cx="2216430" cy="696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 descr="LOGOTIPO_ANE E FUNDO_TRANSPARENTE-01">
            <a:extLst>
              <a:ext uri="{FF2B5EF4-FFF2-40B4-BE49-F238E27FC236}">
                <a16:creationId xmlns:a16="http://schemas.microsoft.com/office/drawing/2014/main" id="{5AF5CE99-0127-4220-8C23-6DFEFD6567E8}"/>
              </a:ext>
            </a:extLst>
          </p:cNvPr>
          <p:cNvPicPr>
            <a:picLocks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0" t="18994" r="5333" b="21214"/>
          <a:stretch>
            <a:fillRect/>
          </a:stretch>
        </p:blipFill>
        <p:spPr bwMode="auto">
          <a:xfrm>
            <a:off x="678049" y="3603636"/>
            <a:ext cx="1202318" cy="696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4" descr="Logo&#10;&#10;Description automatically generated">
            <a:extLst>
              <a:ext uri="{FF2B5EF4-FFF2-40B4-BE49-F238E27FC236}">
                <a16:creationId xmlns:a16="http://schemas.microsoft.com/office/drawing/2014/main" id="{E45B7940-BB28-3B72-1841-180777CA2898}"/>
              </a:ext>
            </a:extLst>
          </p:cNvPr>
          <p:cNvPicPr/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423" y="3487341"/>
            <a:ext cx="1113598" cy="838484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CD7EEBAC-E07A-7552-697A-34C93A94411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041896" y="1442434"/>
            <a:ext cx="1416649" cy="104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873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897C4D-C64E-4D07-BF96-78C7A767DE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8"/>
            <a:ext cx="6894966" cy="132556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Key discussion points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6295978-3069-4E09-A2A2-5DF6BD6B1F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887116"/>
            <a:ext cx="6894966" cy="410368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1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2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3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4</a:t>
            </a:r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FF2AC08E-000F-4F51-9F8C-E0FA341C71B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445830" y="561068"/>
            <a:ext cx="4197112" cy="5428570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7464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897C4D-C64E-4D07-BF96-78C7A767DE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8"/>
            <a:ext cx="6894966" cy="132556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Key discussion points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6295978-3069-4E09-A2A2-5DF6BD6B1F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887115"/>
            <a:ext cx="6894966" cy="431365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1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2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3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4</a:t>
            </a:r>
          </a:p>
        </p:txBody>
      </p:sp>
      <p:pic>
        <p:nvPicPr>
          <p:cNvPr id="6" name="Image 5" descr="Une image contenant montagne, train, extérieur, pont&#10;&#10;Description générée automatiquement">
            <a:extLst>
              <a:ext uri="{FF2B5EF4-FFF2-40B4-BE49-F238E27FC236}">
                <a16:creationId xmlns:a16="http://schemas.microsoft.com/office/drawing/2014/main" id="{683AD6D3-058E-4DA1-915A-489EA03D3B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49917" y="561068"/>
            <a:ext cx="4191220" cy="563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053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897C4D-C64E-4D07-BF96-78C7A767DE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8"/>
            <a:ext cx="6894966" cy="132556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Key discussion points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6295978-3069-4E09-A2A2-5DF6BD6B1F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887115"/>
            <a:ext cx="6894966" cy="431365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1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2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3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4</a:t>
            </a:r>
          </a:p>
        </p:txBody>
      </p:sp>
      <p:pic>
        <p:nvPicPr>
          <p:cNvPr id="4" name="Image 3" descr="Une image contenant plante, arbre, vue, couvert&#10;&#10;Description générée automatiquement">
            <a:extLst>
              <a:ext uri="{FF2B5EF4-FFF2-40B4-BE49-F238E27FC236}">
                <a16:creationId xmlns:a16="http://schemas.microsoft.com/office/drawing/2014/main" id="{E81027A4-08F4-4061-B032-E6C1740B71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1737" y="570998"/>
            <a:ext cx="4219400" cy="562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985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897C4D-C64E-4D07-BF96-78C7A767DE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8"/>
            <a:ext cx="6894966" cy="132556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Key discussion points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6295978-3069-4E09-A2A2-5DF6BD6B1F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887115"/>
            <a:ext cx="6894966" cy="431365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1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2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3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4</a:t>
            </a:r>
          </a:p>
        </p:txBody>
      </p:sp>
      <p:pic>
        <p:nvPicPr>
          <p:cNvPr id="6" name="Image 5" descr="Une image contenant voie, train, herbe, montagne&#10;&#10;Description générée automatiquement">
            <a:extLst>
              <a:ext uri="{FF2B5EF4-FFF2-40B4-BE49-F238E27FC236}">
                <a16:creationId xmlns:a16="http://schemas.microsoft.com/office/drawing/2014/main" id="{0B4E3409-BE52-42E7-A5AD-FEEFB0C1CB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0981" y="561068"/>
            <a:ext cx="4190156" cy="563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542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887A5B7-1D76-42DF-BD0C-6CEC83A28E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334279"/>
            <a:ext cx="11093882" cy="24797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800">
                <a:solidFill>
                  <a:srgbClr val="ED9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</a:t>
            </a:r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36FAD6EA-10FB-4E78-9035-38CF409E842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50863" y="3814042"/>
            <a:ext cx="11090274" cy="2243858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AC175F58-6D71-405E-9B31-FF864FDED3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9"/>
            <a:ext cx="11093882" cy="7732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57D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450999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887A5B7-1D76-42DF-BD0C-6CEC83A28E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334279"/>
            <a:ext cx="11093882" cy="24797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800">
                <a:solidFill>
                  <a:srgbClr val="ED9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</a:t>
            </a:r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AC175F58-6D71-405E-9B31-FF864FDED3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9"/>
            <a:ext cx="11093882" cy="7732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57D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  <p:pic>
        <p:nvPicPr>
          <p:cNvPr id="4" name="Image 3" descr="Une image contenant bâtiment, circuit, route&#10;&#10;Description générée automatiquement">
            <a:extLst>
              <a:ext uri="{FF2B5EF4-FFF2-40B4-BE49-F238E27FC236}">
                <a16:creationId xmlns:a16="http://schemas.microsoft.com/office/drawing/2014/main" id="{FA952338-AC4B-4DBC-843D-21C1609297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863" y="3814041"/>
            <a:ext cx="11090274" cy="224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927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887A5B7-1D76-42DF-BD0C-6CEC83A28E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334279"/>
            <a:ext cx="11093882" cy="24797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800">
                <a:solidFill>
                  <a:srgbClr val="ED9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</a:t>
            </a:r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AC175F58-6D71-405E-9B31-FF864FDED3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9"/>
            <a:ext cx="11093882" cy="7732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57D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  <p:pic>
        <p:nvPicPr>
          <p:cNvPr id="3" name="Image 2" descr="Une image contenant scène, voie, route, train&#10;&#10;Description générée automatiquement">
            <a:extLst>
              <a:ext uri="{FF2B5EF4-FFF2-40B4-BE49-F238E27FC236}">
                <a16:creationId xmlns:a16="http://schemas.microsoft.com/office/drawing/2014/main" id="{1B18A8C4-0E27-42D8-800B-CD19B2F583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863" y="3814042"/>
            <a:ext cx="11103428" cy="224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16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887A5B7-1D76-42DF-BD0C-6CEC83A28E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334279"/>
            <a:ext cx="11093882" cy="24797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800">
                <a:solidFill>
                  <a:srgbClr val="ED9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</a:t>
            </a:r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AC175F58-6D71-405E-9B31-FF864FDED3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9"/>
            <a:ext cx="11093882" cy="7732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57D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  <p:pic>
        <p:nvPicPr>
          <p:cNvPr id="4" name="Image 3" descr="Une image contenant extérieur, route, nature, montagne&#10;&#10;Description générée automatiquement">
            <a:extLst>
              <a:ext uri="{FF2B5EF4-FFF2-40B4-BE49-F238E27FC236}">
                <a16:creationId xmlns:a16="http://schemas.microsoft.com/office/drawing/2014/main" id="{E71763A9-529A-4AA7-8F99-EE27FC6D9A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863" y="3814042"/>
            <a:ext cx="11093882" cy="224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401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00FB1D-7FB1-41CF-844E-1F3520F54467}"/>
              </a:ext>
            </a:extLst>
          </p:cNvPr>
          <p:cNvSpPr/>
          <p:nvPr userDrawn="1"/>
        </p:nvSpPr>
        <p:spPr>
          <a:xfrm>
            <a:off x="547253" y="297635"/>
            <a:ext cx="3620577" cy="1118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B03B26-BDC0-41C6-8DF3-C7F1E875F2C3}"/>
              </a:ext>
            </a:extLst>
          </p:cNvPr>
          <p:cNvSpPr/>
          <p:nvPr userDrawn="1"/>
        </p:nvSpPr>
        <p:spPr>
          <a:xfrm>
            <a:off x="4231178" y="294289"/>
            <a:ext cx="7413567" cy="1151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ED9D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3101CC-40D6-058A-9BF7-F6D3E9B6F8CA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63500" y="63500"/>
            <a:ext cx="105410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Sensitivity - General</a:t>
            </a:r>
          </a:p>
        </p:txBody>
      </p:sp>
    </p:spTree>
    <p:extLst>
      <p:ext uri="{BB962C8B-B14F-4D97-AF65-F5344CB8AC3E}">
        <p14:creationId xmlns:p14="http://schemas.microsoft.com/office/powerpoint/2010/main" val="2319875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F4A56DE-0066-4293-9086-DAB18C1E30BB}"/>
              </a:ext>
            </a:extLst>
          </p:cNvPr>
          <p:cNvSpPr/>
          <p:nvPr userDrawn="1"/>
        </p:nvSpPr>
        <p:spPr>
          <a:xfrm>
            <a:off x="547253" y="297635"/>
            <a:ext cx="3620577" cy="1118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4AD396-C640-4223-B991-EA021EE7B31D}"/>
              </a:ext>
            </a:extLst>
          </p:cNvPr>
          <p:cNvSpPr/>
          <p:nvPr userDrawn="1"/>
        </p:nvSpPr>
        <p:spPr>
          <a:xfrm>
            <a:off x="4231178" y="294289"/>
            <a:ext cx="7413567" cy="1151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1D71CFA-D91E-4DEC-9100-F58C1A5438A0}"/>
              </a:ext>
            </a:extLst>
          </p:cNvPr>
          <p:cNvSpPr txBox="1"/>
          <p:nvPr userDrawn="1"/>
        </p:nvSpPr>
        <p:spPr>
          <a:xfrm>
            <a:off x="554471" y="6462209"/>
            <a:ext cx="11090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World Road Association • </a:t>
            </a:r>
            <a:r>
              <a:rPr lang="fr-FR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Association mondiale de la Route </a:t>
            </a: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• </a:t>
            </a:r>
            <a:r>
              <a:rPr lang="es-ES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Asociación Mundial de la Carretera</a:t>
            </a:r>
            <a:r>
              <a:rPr lang="fr-FR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• </a:t>
            </a:r>
            <a:r>
              <a:rPr lang="fr-FR" sz="1400" b="0" i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www.piarc.org</a:t>
            </a:r>
          </a:p>
        </p:txBody>
      </p:sp>
      <p:pic>
        <p:nvPicPr>
          <p:cNvPr id="6" name="Image 5" descr="Une image contenant dessin, chemise&#10;&#10;Description générée automatiquement">
            <a:extLst>
              <a:ext uri="{FF2B5EF4-FFF2-40B4-BE49-F238E27FC236}">
                <a16:creationId xmlns:a16="http://schemas.microsoft.com/office/drawing/2014/main" id="{564A6A4B-9DB7-4C6E-8F7C-1E2BC036743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8857" y="6196845"/>
            <a:ext cx="1112012" cy="7862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A7C212-7ABC-675F-A51C-C7372008CDBD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63500" y="63500"/>
            <a:ext cx="105410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Sensitivity - General</a:t>
            </a:r>
          </a:p>
        </p:txBody>
      </p:sp>
    </p:spTree>
    <p:extLst>
      <p:ext uri="{BB962C8B-B14F-4D97-AF65-F5344CB8AC3E}">
        <p14:creationId xmlns:p14="http://schemas.microsoft.com/office/powerpoint/2010/main" val="4251460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48" r:id="rId2"/>
    <p:sldLayoutId id="2147483749" r:id="rId3"/>
    <p:sldLayoutId id="2147483750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D9D00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333" userDrawn="1">
          <p15:clr>
            <a:srgbClr val="F26B43"/>
          </p15:clr>
        </p15:guide>
        <p15:guide id="2" orient="horz" pos="4133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F4A56DE-0066-4293-9086-DAB18C1E30BB}"/>
              </a:ext>
            </a:extLst>
          </p:cNvPr>
          <p:cNvSpPr/>
          <p:nvPr userDrawn="1"/>
        </p:nvSpPr>
        <p:spPr>
          <a:xfrm>
            <a:off x="547253" y="297635"/>
            <a:ext cx="3620577" cy="1118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4AD396-C640-4223-B991-EA021EE7B31D}"/>
              </a:ext>
            </a:extLst>
          </p:cNvPr>
          <p:cNvSpPr/>
          <p:nvPr userDrawn="1"/>
        </p:nvSpPr>
        <p:spPr>
          <a:xfrm>
            <a:off x="4231178" y="294289"/>
            <a:ext cx="7413567" cy="1151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1B15804-3C59-4CE5-B41F-C4A6DB40E9C1}"/>
              </a:ext>
            </a:extLst>
          </p:cNvPr>
          <p:cNvSpPr txBox="1"/>
          <p:nvPr userDrawn="1"/>
        </p:nvSpPr>
        <p:spPr>
          <a:xfrm>
            <a:off x="554471" y="6462209"/>
            <a:ext cx="11090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World Road Association • </a:t>
            </a:r>
            <a:r>
              <a:rPr lang="fr-FR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Association mondiale de la Route </a:t>
            </a: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• </a:t>
            </a:r>
            <a:r>
              <a:rPr lang="es-ES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Asociación Mundial de la Carretera</a:t>
            </a:r>
            <a:r>
              <a:rPr lang="fr-FR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• </a:t>
            </a:r>
            <a:r>
              <a:rPr lang="fr-FR" sz="1400" b="0" i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www.piarc.org</a:t>
            </a:r>
          </a:p>
        </p:txBody>
      </p:sp>
      <p:pic>
        <p:nvPicPr>
          <p:cNvPr id="6" name="Image 5" descr="Une image contenant dessin, chemise&#10;&#10;Description générée automatiquement">
            <a:extLst>
              <a:ext uri="{FF2B5EF4-FFF2-40B4-BE49-F238E27FC236}">
                <a16:creationId xmlns:a16="http://schemas.microsoft.com/office/drawing/2014/main" id="{71EEACED-4FC7-4571-9ACA-7F8151F8026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8857" y="6196845"/>
            <a:ext cx="1112012" cy="7862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3B303F-BBE6-A855-A648-08D2DC885CDC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63500" y="63500"/>
            <a:ext cx="105410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Sensitivity - General</a:t>
            </a:r>
          </a:p>
        </p:txBody>
      </p:sp>
    </p:spTree>
    <p:extLst>
      <p:ext uri="{BB962C8B-B14F-4D97-AF65-F5344CB8AC3E}">
        <p14:creationId xmlns:p14="http://schemas.microsoft.com/office/powerpoint/2010/main" val="3978769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12" r:id="rId2"/>
    <p:sldLayoutId id="2147483752" r:id="rId3"/>
    <p:sldLayoutId id="2147483755" r:id="rId4"/>
    <p:sldLayoutId id="2147483757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D9D00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>
          <p15:clr>
            <a:srgbClr val="F26B43"/>
          </p15:clr>
        </p15:guide>
        <p15:guide id="2" orient="horz" pos="422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F4A56DE-0066-4293-9086-DAB18C1E30BB}"/>
              </a:ext>
            </a:extLst>
          </p:cNvPr>
          <p:cNvSpPr/>
          <p:nvPr userDrawn="1"/>
        </p:nvSpPr>
        <p:spPr>
          <a:xfrm>
            <a:off x="547253" y="297635"/>
            <a:ext cx="3620577" cy="1118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4AD396-C640-4223-B991-EA021EE7B31D}"/>
              </a:ext>
            </a:extLst>
          </p:cNvPr>
          <p:cNvSpPr/>
          <p:nvPr userDrawn="1"/>
        </p:nvSpPr>
        <p:spPr>
          <a:xfrm>
            <a:off x="4231178" y="294289"/>
            <a:ext cx="7413567" cy="1151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A0F6EAC-293B-419E-8979-A060C1AEF5C0}"/>
              </a:ext>
            </a:extLst>
          </p:cNvPr>
          <p:cNvSpPr txBox="1"/>
          <p:nvPr userDrawn="1"/>
        </p:nvSpPr>
        <p:spPr>
          <a:xfrm>
            <a:off x="554471" y="6462209"/>
            <a:ext cx="11090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World Road Association • </a:t>
            </a:r>
            <a:r>
              <a:rPr lang="fr-FR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Association mondiale de la Route </a:t>
            </a: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• </a:t>
            </a:r>
            <a:r>
              <a:rPr lang="es-ES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Asociación Mundial de la Carretera</a:t>
            </a:r>
            <a:r>
              <a:rPr lang="fr-FR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• </a:t>
            </a:r>
            <a:r>
              <a:rPr lang="fr-FR" sz="1400" b="0" i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www.piarc.org</a:t>
            </a:r>
          </a:p>
        </p:txBody>
      </p:sp>
      <p:pic>
        <p:nvPicPr>
          <p:cNvPr id="6" name="Image 5" descr="Une image contenant dessin, chemise&#10;&#10;Description générée automatiquement">
            <a:extLst>
              <a:ext uri="{FF2B5EF4-FFF2-40B4-BE49-F238E27FC236}">
                <a16:creationId xmlns:a16="http://schemas.microsoft.com/office/drawing/2014/main" id="{1CC25B36-022B-4EAD-AE28-86A5EEBE4D8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8857" y="6196845"/>
            <a:ext cx="1112012" cy="7862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B1E426-A078-1D2A-73C2-90FC0A62BEC8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63500" y="63500"/>
            <a:ext cx="105410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Sensitivity - General</a:t>
            </a:r>
          </a:p>
        </p:txBody>
      </p:sp>
    </p:spTree>
    <p:extLst>
      <p:ext uri="{BB962C8B-B14F-4D97-AF65-F5344CB8AC3E}">
        <p14:creationId xmlns:p14="http://schemas.microsoft.com/office/powerpoint/2010/main" val="846727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D9D00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orient="horz" pos="4224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F4A56DE-0066-4293-9086-DAB18C1E30BB}"/>
              </a:ext>
            </a:extLst>
          </p:cNvPr>
          <p:cNvSpPr/>
          <p:nvPr userDrawn="1"/>
        </p:nvSpPr>
        <p:spPr>
          <a:xfrm>
            <a:off x="547253" y="297635"/>
            <a:ext cx="3620577" cy="1118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4AD396-C640-4223-B991-EA021EE7B31D}"/>
              </a:ext>
            </a:extLst>
          </p:cNvPr>
          <p:cNvSpPr/>
          <p:nvPr userDrawn="1"/>
        </p:nvSpPr>
        <p:spPr>
          <a:xfrm>
            <a:off x="4231178" y="294289"/>
            <a:ext cx="7413567" cy="1151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603896-61A3-7C71-53DD-923107B46477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63500" y="63500"/>
            <a:ext cx="105410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Sensitivity - General</a:t>
            </a:r>
          </a:p>
        </p:txBody>
      </p:sp>
    </p:spTree>
    <p:extLst>
      <p:ext uri="{BB962C8B-B14F-4D97-AF65-F5344CB8AC3E}">
        <p14:creationId xmlns:p14="http://schemas.microsoft.com/office/powerpoint/2010/main" val="2878669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D9D00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>
          <p15:clr>
            <a:srgbClr val="F26B43"/>
          </p15:clr>
        </p15:guide>
        <p15:guide id="2" orient="horz" pos="422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047D556F-B543-1D8B-B3E1-DF9500EAAF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27734" y="4056520"/>
            <a:ext cx="9736183" cy="543235"/>
          </a:xfrm>
        </p:spPr>
        <p:txBody>
          <a:bodyPr/>
          <a:lstStyle/>
          <a:p>
            <a:pPr>
              <a:lnSpc>
                <a:spcPct val="50000"/>
              </a:lnSpc>
            </a:pPr>
            <a:r>
              <a:rPr lang="en-US" dirty="0"/>
              <a:t>Improvement</a:t>
            </a:r>
            <a:r>
              <a:rPr lang="ko-KR" altLang="en-US" dirty="0"/>
              <a:t> </a:t>
            </a:r>
            <a:r>
              <a:rPr lang="en-US" altLang="ko-KR" dirty="0"/>
              <a:t>of</a:t>
            </a:r>
            <a:r>
              <a:rPr lang="ko-KR" altLang="en-US" dirty="0"/>
              <a:t> </a:t>
            </a:r>
            <a:r>
              <a:rPr lang="en-US" altLang="ko-KR" dirty="0"/>
              <a:t>Road</a:t>
            </a:r>
            <a:r>
              <a:rPr lang="ko-KR" altLang="en-US" dirty="0"/>
              <a:t> </a:t>
            </a:r>
            <a:r>
              <a:rPr lang="en-US" altLang="ko-KR" dirty="0"/>
              <a:t>Network Resilience </a:t>
            </a:r>
          </a:p>
          <a:p>
            <a:pPr>
              <a:lnSpc>
                <a:spcPct val="50000"/>
              </a:lnSpc>
            </a:pPr>
            <a:r>
              <a:rPr lang="en-US" altLang="ko-KR" dirty="0"/>
              <a:t>“Strategies for Cost-Effective Climate Change Adaptation and Sustainable Development”</a:t>
            </a:r>
            <a:endParaRPr lang="es-ES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BA6D8FB-00DF-4A1E-B856-240D71FDBE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16344" y="3244014"/>
            <a:ext cx="7356749" cy="477801"/>
          </a:xfrm>
        </p:spPr>
        <p:txBody>
          <a:bodyPr/>
          <a:lstStyle/>
          <a:p>
            <a:r>
              <a:rPr lang="fr-FR" dirty="0"/>
              <a:t>Calado Ouana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97C1DFE-55E4-4100-AF9A-6EA9658A1C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44558" y="3606332"/>
            <a:ext cx="8157680" cy="543235"/>
          </a:xfrm>
        </p:spPr>
        <p:txBody>
          <a:bodyPr/>
          <a:lstStyle/>
          <a:p>
            <a:r>
              <a:rPr lang="fr-FR" dirty="0"/>
              <a:t>Director of Planning, National Roads Administration - Mozambique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AA40FF6-CFA7-47E8-9805-AC3D6988BD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0689" y="2168842"/>
            <a:ext cx="11090274" cy="740588"/>
          </a:xfrm>
        </p:spPr>
        <p:txBody>
          <a:bodyPr/>
          <a:lstStyle/>
          <a:p>
            <a:r>
              <a:rPr lang="fr-FR" sz="3600" dirty="0"/>
              <a:t>Asset Management for proper analisys of cost and benefit of Road resilience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65BB5CF-0B68-4166-A6CC-5AA2934B23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16794" y="4556958"/>
            <a:ext cx="7358062" cy="392866"/>
          </a:xfrm>
        </p:spPr>
        <p:txBody>
          <a:bodyPr/>
          <a:lstStyle/>
          <a:p>
            <a:r>
              <a:rPr lang="fr-FR" altLang="ko-KR" dirty="0"/>
              <a:t>12-14 </a:t>
            </a:r>
            <a:r>
              <a:rPr lang="en-US" altLang="ko-KR" dirty="0"/>
              <a:t>November</a:t>
            </a:r>
            <a:r>
              <a:rPr lang="fr-FR" altLang="ko-KR" dirty="0"/>
              <a:t> 2025 / Maputo, Mozambique</a:t>
            </a:r>
          </a:p>
          <a:p>
            <a:endParaRPr lang="fr-FR" altLang="ko-KR" dirty="0"/>
          </a:p>
          <a:p>
            <a:endParaRPr lang="fr-FR" dirty="0"/>
          </a:p>
        </p:txBody>
      </p:sp>
      <p:sp>
        <p:nvSpPr>
          <p:cNvPr id="8" name="Espace réservé du texte 1">
            <a:extLst>
              <a:ext uri="{FF2B5EF4-FFF2-40B4-BE49-F238E27FC236}">
                <a16:creationId xmlns:a16="http://schemas.microsoft.com/office/drawing/2014/main" id="{6457D35F-3D3F-B14B-D876-EBCC8602BF32}"/>
              </a:ext>
            </a:extLst>
          </p:cNvPr>
          <p:cNvSpPr txBox="1">
            <a:spLocks/>
          </p:cNvSpPr>
          <p:nvPr/>
        </p:nvSpPr>
        <p:spPr>
          <a:xfrm>
            <a:off x="4245355" y="3972675"/>
            <a:ext cx="7356749" cy="52322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ED9D0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07B96F59-F8A3-166C-E724-8BF5577FA226}"/>
              </a:ext>
            </a:extLst>
          </p:cNvPr>
          <p:cNvSpPr txBox="1">
            <a:spLocks/>
          </p:cNvSpPr>
          <p:nvPr/>
        </p:nvSpPr>
        <p:spPr>
          <a:xfrm>
            <a:off x="4246816" y="2613655"/>
            <a:ext cx="7356675" cy="135485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b="1" kern="1200">
                <a:solidFill>
                  <a:srgbClr val="00457C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27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A58348-D085-6AB1-22F0-074BA3E701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8E3D34A-A82C-341B-A626-E412CCD0FC1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24847" y="1058202"/>
            <a:ext cx="11219898" cy="5131075"/>
          </a:xfrm>
        </p:spPr>
        <p:txBody>
          <a:bodyPr/>
          <a:lstStyle/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pt-PT" dirty="0">
                <a:latin typeface="Arial Narrow"/>
              </a:rPr>
              <a:t>Os custos de adaptação às mudanças climáticas incluem:</a:t>
            </a:r>
          </a:p>
          <a:p>
            <a:pPr marL="685800" lvl="2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pt-PT" sz="2400" dirty="0">
                <a:latin typeface="Arial Narrow"/>
              </a:rPr>
              <a:t>Custo da total da infraestrutura</a:t>
            </a:r>
          </a:p>
          <a:p>
            <a:pPr marL="685800" lvl="2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pt-PT" sz="2400" dirty="0">
                <a:latin typeface="Arial Narrow"/>
              </a:rPr>
              <a:t>Custos de intrudução das medidas de adaptação  </a:t>
            </a:r>
          </a:p>
          <a:p>
            <a:pPr marL="685800" lvl="2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pt-PT" sz="2400" dirty="0">
                <a:latin typeface="Arial Narrow"/>
              </a:rPr>
              <a:t>Custos dos serviços conexos afectados</a:t>
            </a:r>
          </a:p>
          <a:p>
            <a:pPr marL="685800" lvl="2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pt-PT" sz="2400" dirty="0">
                <a:latin typeface="Arial Narrow"/>
              </a:rPr>
              <a:t>Custos de possíveis perdas de vida</a:t>
            </a:r>
          </a:p>
          <a:p>
            <a:pPr marL="685800" lvl="2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pt-PT" sz="2400" dirty="0">
                <a:latin typeface="Arial Narrow"/>
              </a:rPr>
              <a:t>Custos de indisponibilidade parcial ou total da infraestrutura</a:t>
            </a:r>
          </a:p>
          <a:p>
            <a:pPr marL="685800" lvl="2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pt-PT" sz="2400" dirty="0">
                <a:latin typeface="Arial Narrow"/>
              </a:rPr>
              <a:t>Custos de falta de acesso aos serviços </a:t>
            </a:r>
          </a:p>
          <a:p>
            <a:pPr marL="685800" lvl="2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pt-PT" sz="2400" dirty="0">
                <a:latin typeface="Arial Narrow"/>
              </a:rPr>
              <a:t>Custos de relacionados com o uso de estradas alternativas se existirem</a:t>
            </a:r>
          </a:p>
          <a:p>
            <a:pPr marL="685800" lvl="2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pt-PT" sz="2400" dirty="0">
                <a:latin typeface="Arial Narrow"/>
              </a:rPr>
              <a:t>Custos de tempo dos utentes</a:t>
            </a:r>
          </a:p>
          <a:p>
            <a:pPr marL="457200" lvl="2" indent="0">
              <a:spcBef>
                <a:spcPts val="1000"/>
              </a:spcBef>
              <a:buNone/>
            </a:pPr>
            <a:endParaRPr lang="en-GB" sz="2400" b="1" dirty="0">
              <a:latin typeface="Arial Narrow"/>
            </a:endParaRPr>
          </a:p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fr-FR" sz="2800" b="1" dirty="0">
              <a:latin typeface="Arial Narrow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AB7823E1-E248-55BD-7E67-F574797CC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254" y="473514"/>
            <a:ext cx="11097491" cy="1325563"/>
          </a:xfrm>
        </p:spPr>
        <p:txBody>
          <a:bodyPr/>
          <a:lstStyle/>
          <a:p>
            <a:r>
              <a:rPr lang="en-US" sz="3200" dirty="0">
                <a:solidFill>
                  <a:srgbClr val="ED9D00"/>
                </a:solidFill>
              </a:rPr>
              <a:t>Custos e </a:t>
            </a:r>
            <a:r>
              <a:rPr lang="en-US" sz="3200" dirty="0" err="1">
                <a:solidFill>
                  <a:srgbClr val="ED9D00"/>
                </a:solidFill>
              </a:rPr>
              <a:t>benefícios</a:t>
            </a:r>
            <a:r>
              <a:rPr lang="en-US" sz="3200" dirty="0">
                <a:solidFill>
                  <a:srgbClr val="ED9D00"/>
                </a:solidFill>
              </a:rPr>
              <a:t> da </a:t>
            </a:r>
            <a:r>
              <a:rPr lang="en-US" sz="3200" dirty="0" err="1">
                <a:solidFill>
                  <a:srgbClr val="ED9D00"/>
                </a:solidFill>
              </a:rPr>
              <a:t>resiliência</a:t>
            </a:r>
            <a:endParaRPr lang="en-US" sz="3200" dirty="0">
              <a:solidFill>
                <a:srgbClr val="ED9D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338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5088C0-77B2-B306-C6E7-BA1A4CDF9D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4BE4666-8980-2834-32FA-9EB4A26E75F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24847" y="1058202"/>
            <a:ext cx="11219898" cy="5131075"/>
          </a:xfrm>
        </p:spPr>
        <p:txBody>
          <a:bodyPr/>
          <a:lstStyle/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pt-PT" dirty="0">
                <a:latin typeface="Arial Narrow"/>
              </a:rPr>
              <a:t>Os benefícios de adaptação às mudanças climáticas incluem:</a:t>
            </a:r>
          </a:p>
          <a:p>
            <a:pPr marL="685800" lvl="2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pt-PT" sz="2400" dirty="0">
                <a:latin typeface="Arial Narrow"/>
              </a:rPr>
              <a:t>Reduzido custo de operação de veículos</a:t>
            </a:r>
          </a:p>
          <a:p>
            <a:pPr marL="1143000" lvl="3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pt-PT" sz="2200" dirty="0">
                <a:latin typeface="Arial Narrow"/>
              </a:rPr>
              <a:t>Tempo de viagem</a:t>
            </a:r>
          </a:p>
          <a:p>
            <a:pPr marL="1143000" lvl="3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pt-PT" sz="2200" dirty="0">
                <a:latin typeface="Arial Narrow"/>
              </a:rPr>
              <a:t>Manutenção dos veículos;</a:t>
            </a:r>
          </a:p>
          <a:p>
            <a:pPr marL="1143000" lvl="3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pt-PT" sz="2200" dirty="0">
                <a:latin typeface="Arial Narrow"/>
              </a:rPr>
              <a:t>Combustíveis e lubrificantes</a:t>
            </a:r>
          </a:p>
          <a:p>
            <a:pPr marL="1143000" lvl="3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pt-PT" sz="2200" dirty="0">
                <a:latin typeface="Arial Narrow"/>
              </a:rPr>
              <a:t>Pneumáticos</a:t>
            </a:r>
          </a:p>
          <a:p>
            <a:pPr marL="1143000" lvl="3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pt-PT" sz="2200" dirty="0">
                <a:latin typeface="Arial Narrow"/>
              </a:rPr>
              <a:t>Acidentes</a:t>
            </a:r>
            <a:endParaRPr lang="pt-PT" sz="2400" dirty="0">
              <a:latin typeface="Arial Narrow"/>
            </a:endParaRPr>
          </a:p>
          <a:p>
            <a:pPr marL="685800" lvl="2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pt-PT" sz="2400" dirty="0">
                <a:latin typeface="Arial Narrow"/>
              </a:rPr>
              <a:t>Fluxo regular das trocas comercias</a:t>
            </a:r>
          </a:p>
          <a:p>
            <a:pPr marL="685800" lvl="2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pt-PT" sz="2400" dirty="0">
                <a:latin typeface="Arial Narrow"/>
              </a:rPr>
              <a:t>Funcionamento regular dos serviços</a:t>
            </a:r>
          </a:p>
          <a:p>
            <a:pPr marL="685800" lvl="2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pt-PT" sz="2400" dirty="0">
                <a:latin typeface="Arial Narrow"/>
              </a:rPr>
              <a:t>Evita pressões políticas </a:t>
            </a:r>
          </a:p>
          <a:p>
            <a:pPr marL="457200" lvl="2" indent="0">
              <a:spcBef>
                <a:spcPts val="1000"/>
              </a:spcBef>
              <a:buNone/>
            </a:pPr>
            <a:endParaRPr lang="en-GB" sz="2400" b="1" dirty="0">
              <a:latin typeface="Arial Narrow"/>
            </a:endParaRPr>
          </a:p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fr-FR" sz="2800" b="1" dirty="0">
              <a:latin typeface="Arial Narrow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8D43A44C-1E49-6B62-758D-761E59B87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254" y="473514"/>
            <a:ext cx="11097491" cy="1325563"/>
          </a:xfrm>
        </p:spPr>
        <p:txBody>
          <a:bodyPr/>
          <a:lstStyle/>
          <a:p>
            <a:r>
              <a:rPr lang="en-US" sz="3200" dirty="0">
                <a:solidFill>
                  <a:srgbClr val="ED9D00"/>
                </a:solidFill>
              </a:rPr>
              <a:t>Custos e </a:t>
            </a:r>
            <a:r>
              <a:rPr lang="en-US" sz="3200" dirty="0" err="1">
                <a:solidFill>
                  <a:srgbClr val="ED9D00"/>
                </a:solidFill>
              </a:rPr>
              <a:t>benefícios</a:t>
            </a:r>
            <a:r>
              <a:rPr lang="en-US" sz="3200" dirty="0">
                <a:solidFill>
                  <a:srgbClr val="ED9D00"/>
                </a:solidFill>
              </a:rPr>
              <a:t> da </a:t>
            </a:r>
            <a:r>
              <a:rPr lang="en-US" sz="3200" dirty="0" err="1">
                <a:solidFill>
                  <a:srgbClr val="ED9D00"/>
                </a:solidFill>
              </a:rPr>
              <a:t>resiliência</a:t>
            </a:r>
            <a:endParaRPr lang="en-US" sz="3200" dirty="0">
              <a:solidFill>
                <a:srgbClr val="ED9D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13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6D622E-D3B9-4A69-39D5-477EF684C1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1D6E687-F0E7-5FEA-852A-2B90A68814F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24847" y="1397250"/>
            <a:ext cx="11219898" cy="5131075"/>
          </a:xfrm>
        </p:spPr>
        <p:txBody>
          <a:bodyPr/>
          <a:lstStyle/>
          <a:p>
            <a:pPr marL="457200" lvl="2" indent="0">
              <a:spcBef>
                <a:spcPts val="1000"/>
              </a:spcBef>
              <a:buNone/>
            </a:pPr>
            <a:r>
              <a:rPr lang="en-GB" sz="3200" b="1" dirty="0" err="1">
                <a:latin typeface="Arial Narrow"/>
              </a:rPr>
              <a:t>Não</a:t>
            </a:r>
            <a:r>
              <a:rPr lang="en-GB" sz="3200" b="1" dirty="0">
                <a:latin typeface="Arial Narrow"/>
              </a:rPr>
              <a:t> </a:t>
            </a:r>
            <a:r>
              <a:rPr lang="en-GB" sz="3200" b="1" dirty="0" err="1">
                <a:latin typeface="Arial Narrow"/>
              </a:rPr>
              <a:t>há</a:t>
            </a:r>
            <a:r>
              <a:rPr lang="en-GB" sz="3200" b="1" dirty="0">
                <a:latin typeface="Arial Narrow"/>
              </a:rPr>
              <a:t> </a:t>
            </a:r>
            <a:r>
              <a:rPr lang="en-GB" sz="3200" b="1" dirty="0" err="1">
                <a:latin typeface="Arial Narrow"/>
              </a:rPr>
              <a:t>nenhuma</a:t>
            </a:r>
            <a:r>
              <a:rPr lang="en-GB" sz="3200" b="1" dirty="0">
                <a:latin typeface="Arial Narrow"/>
              </a:rPr>
              <a:t> </a:t>
            </a:r>
            <a:r>
              <a:rPr lang="en-GB" sz="3200" b="1" dirty="0" err="1">
                <a:latin typeface="Arial Narrow"/>
              </a:rPr>
              <a:t>dúvida</a:t>
            </a:r>
            <a:r>
              <a:rPr lang="en-GB" sz="3200" b="1" dirty="0">
                <a:latin typeface="Arial Narrow"/>
              </a:rPr>
              <a:t> de que a </a:t>
            </a:r>
            <a:r>
              <a:rPr lang="en-GB" sz="3200" b="1" dirty="0" err="1">
                <a:latin typeface="Arial Narrow"/>
              </a:rPr>
              <a:t>adaptação</a:t>
            </a:r>
            <a:r>
              <a:rPr lang="en-GB" sz="3200" b="1" dirty="0">
                <a:latin typeface="Arial Narrow"/>
              </a:rPr>
              <a:t> das </a:t>
            </a:r>
            <a:r>
              <a:rPr lang="en-GB" sz="3200" b="1" dirty="0" err="1">
                <a:latin typeface="Arial Narrow"/>
              </a:rPr>
              <a:t>infraestruturas</a:t>
            </a:r>
            <a:r>
              <a:rPr lang="en-GB" sz="3200" b="1" dirty="0">
                <a:latin typeface="Arial Narrow"/>
              </a:rPr>
              <a:t> </a:t>
            </a:r>
            <a:r>
              <a:rPr lang="en-GB" sz="3200" b="1" dirty="0" err="1">
                <a:latin typeface="Arial Narrow"/>
              </a:rPr>
              <a:t>rodoviárias</a:t>
            </a:r>
            <a:r>
              <a:rPr lang="en-GB" sz="3200" b="1" dirty="0">
                <a:latin typeface="Arial Narrow"/>
              </a:rPr>
              <a:t> </a:t>
            </a:r>
            <a:r>
              <a:rPr lang="en-GB" sz="3200" b="1" dirty="0" err="1">
                <a:latin typeface="Arial Narrow"/>
              </a:rPr>
              <a:t>às</a:t>
            </a:r>
            <a:r>
              <a:rPr lang="en-GB" sz="3200" b="1" dirty="0">
                <a:latin typeface="Arial Narrow"/>
              </a:rPr>
              <a:t> </a:t>
            </a:r>
            <a:r>
              <a:rPr lang="en-GB" sz="3200" b="1" dirty="0" err="1">
                <a:latin typeface="Arial Narrow"/>
              </a:rPr>
              <a:t>mudanças</a:t>
            </a:r>
            <a:r>
              <a:rPr lang="en-GB" sz="3200" b="1" dirty="0">
                <a:latin typeface="Arial Narrow"/>
              </a:rPr>
              <a:t> </a:t>
            </a:r>
            <a:r>
              <a:rPr lang="en-GB" sz="3200" b="1" dirty="0" err="1">
                <a:latin typeface="Arial Narrow"/>
              </a:rPr>
              <a:t>climáticas</a:t>
            </a:r>
            <a:r>
              <a:rPr lang="en-GB" sz="3200" b="1" dirty="0">
                <a:latin typeface="Arial Narrow"/>
              </a:rPr>
              <a:t> </a:t>
            </a:r>
            <a:r>
              <a:rPr lang="en-GB" sz="3200" b="1" dirty="0" err="1">
                <a:latin typeface="Arial Narrow"/>
              </a:rPr>
              <a:t>traz</a:t>
            </a:r>
            <a:r>
              <a:rPr lang="en-GB" sz="3200" b="1" dirty="0">
                <a:latin typeface="Arial Narrow"/>
              </a:rPr>
              <a:t> </a:t>
            </a:r>
            <a:r>
              <a:rPr lang="en-GB" sz="3200" b="1" dirty="0" err="1">
                <a:latin typeface="Arial Narrow"/>
              </a:rPr>
              <a:t>muitos</a:t>
            </a:r>
            <a:r>
              <a:rPr lang="en-GB" sz="3200" b="1" dirty="0">
                <a:latin typeface="Arial Narrow"/>
              </a:rPr>
              <a:t> </a:t>
            </a:r>
            <a:r>
              <a:rPr lang="en-GB" sz="3200" b="1" dirty="0" err="1">
                <a:latin typeface="Arial Narrow"/>
              </a:rPr>
              <a:t>benefícios</a:t>
            </a:r>
            <a:r>
              <a:rPr lang="en-GB" sz="3200" b="1" dirty="0">
                <a:latin typeface="Arial Narrow"/>
              </a:rPr>
              <a:t> </a:t>
            </a:r>
            <a:r>
              <a:rPr lang="en-GB" sz="3200" b="1" dirty="0" err="1">
                <a:latin typeface="Arial Narrow"/>
              </a:rPr>
              <a:t>sociais</a:t>
            </a:r>
            <a:r>
              <a:rPr lang="en-GB" sz="3200" b="1" dirty="0">
                <a:latin typeface="Arial Narrow"/>
              </a:rPr>
              <a:t> e </a:t>
            </a:r>
            <a:r>
              <a:rPr lang="en-GB" sz="3200" b="1" dirty="0" err="1">
                <a:latin typeface="Arial Narrow"/>
              </a:rPr>
              <a:t>económicos</a:t>
            </a:r>
            <a:r>
              <a:rPr lang="en-GB" sz="3200" b="1" dirty="0">
                <a:latin typeface="Arial Narrow"/>
              </a:rPr>
              <a:t> e que </a:t>
            </a:r>
            <a:r>
              <a:rPr lang="en-GB" sz="3200" b="1" dirty="0" err="1">
                <a:latin typeface="Arial Narrow"/>
              </a:rPr>
              <a:t>os</a:t>
            </a:r>
            <a:r>
              <a:rPr lang="en-GB" sz="3200" b="1" dirty="0">
                <a:latin typeface="Arial Narrow"/>
              </a:rPr>
              <a:t> </a:t>
            </a:r>
            <a:r>
              <a:rPr lang="en-GB" sz="3200" b="1" dirty="0" err="1">
                <a:latin typeface="Arial Narrow"/>
              </a:rPr>
              <a:t>benefícios</a:t>
            </a:r>
            <a:r>
              <a:rPr lang="en-GB" sz="3200" b="1" dirty="0">
                <a:latin typeface="Arial Narrow"/>
              </a:rPr>
              <a:t>  </a:t>
            </a:r>
            <a:r>
              <a:rPr lang="en-GB" sz="3200" b="1" dirty="0" err="1">
                <a:latin typeface="Arial Narrow"/>
              </a:rPr>
              <a:t>relacionados</a:t>
            </a:r>
            <a:r>
              <a:rPr lang="en-GB" sz="3200" b="1" dirty="0">
                <a:latin typeface="Arial Narrow"/>
              </a:rPr>
              <a:t> </a:t>
            </a:r>
            <a:r>
              <a:rPr lang="en-GB" sz="3200" b="1" dirty="0" err="1">
                <a:latin typeface="Arial Narrow"/>
              </a:rPr>
              <a:t>superam</a:t>
            </a:r>
            <a:r>
              <a:rPr lang="en-GB" sz="3200" b="1" dirty="0">
                <a:latin typeface="Arial Narrow"/>
              </a:rPr>
              <a:t> de longe </a:t>
            </a:r>
            <a:r>
              <a:rPr lang="en-GB" sz="3200" b="1" dirty="0" err="1">
                <a:latin typeface="Arial Narrow"/>
              </a:rPr>
              <a:t>os</a:t>
            </a:r>
            <a:r>
              <a:rPr lang="en-GB" sz="3200" b="1" dirty="0">
                <a:latin typeface="Arial Narrow"/>
              </a:rPr>
              <a:t> custos </a:t>
            </a:r>
            <a:r>
              <a:rPr lang="en-GB" sz="3200" b="1" dirty="0" err="1">
                <a:latin typeface="Arial Narrow"/>
              </a:rPr>
              <a:t>envolvidos</a:t>
            </a:r>
            <a:r>
              <a:rPr lang="en-GB" sz="3200" b="1" dirty="0">
                <a:latin typeface="Arial Narrow"/>
              </a:rPr>
              <a:t>.</a:t>
            </a:r>
          </a:p>
          <a:p>
            <a:pPr marL="457200" lvl="2" indent="0">
              <a:spcBef>
                <a:spcPts val="1000"/>
              </a:spcBef>
              <a:buNone/>
            </a:pPr>
            <a:endParaRPr lang="en-GB" sz="3200" b="1" dirty="0">
              <a:latin typeface="Arial Narrow"/>
            </a:endParaRPr>
          </a:p>
          <a:p>
            <a:pPr marL="457200" lvl="2" indent="0">
              <a:spcBef>
                <a:spcPts val="1000"/>
              </a:spcBef>
              <a:buNone/>
            </a:pPr>
            <a:r>
              <a:rPr lang="en-GB" sz="3200" b="1" dirty="0">
                <a:latin typeface="Arial Narrow"/>
              </a:rPr>
              <a:t>É </a:t>
            </a:r>
            <a:r>
              <a:rPr lang="en-GB" sz="3200" b="1" dirty="0" err="1">
                <a:latin typeface="Arial Narrow"/>
              </a:rPr>
              <a:t>preciso</a:t>
            </a:r>
            <a:r>
              <a:rPr lang="en-GB" sz="3200" b="1" dirty="0">
                <a:latin typeface="Arial Narrow"/>
              </a:rPr>
              <a:t> que as </a:t>
            </a:r>
            <a:r>
              <a:rPr lang="en-GB" sz="3200" b="1" dirty="0" err="1">
                <a:latin typeface="Arial Narrow"/>
              </a:rPr>
              <a:t>medidade</a:t>
            </a:r>
            <a:r>
              <a:rPr lang="en-GB" sz="3200" b="1" dirty="0">
                <a:latin typeface="Arial Narrow"/>
              </a:rPr>
              <a:t> de </a:t>
            </a:r>
            <a:r>
              <a:rPr lang="en-GB" sz="3200" b="1" dirty="0" err="1">
                <a:latin typeface="Arial Narrow"/>
              </a:rPr>
              <a:t>adaptação</a:t>
            </a:r>
            <a:r>
              <a:rPr lang="en-GB" sz="3200" b="1" dirty="0">
                <a:latin typeface="Arial Narrow"/>
              </a:rPr>
              <a:t> </a:t>
            </a:r>
            <a:r>
              <a:rPr lang="en-GB" sz="3200" b="1" dirty="0" err="1">
                <a:latin typeface="Arial Narrow"/>
              </a:rPr>
              <a:t>sejam</a:t>
            </a:r>
            <a:r>
              <a:rPr lang="en-GB" sz="3200" b="1" dirty="0">
                <a:latin typeface="Arial Narrow"/>
              </a:rPr>
              <a:t> </a:t>
            </a:r>
            <a:r>
              <a:rPr lang="en-GB" sz="3200" b="1" dirty="0" err="1">
                <a:latin typeface="Arial Narrow"/>
              </a:rPr>
              <a:t>bem</a:t>
            </a:r>
            <a:r>
              <a:rPr lang="en-GB" sz="3200" b="1" dirty="0">
                <a:latin typeface="Arial Narrow"/>
              </a:rPr>
              <a:t> </a:t>
            </a:r>
            <a:r>
              <a:rPr lang="en-GB" sz="3200" b="1" dirty="0" err="1">
                <a:latin typeface="Arial Narrow"/>
              </a:rPr>
              <a:t>estudadas</a:t>
            </a:r>
            <a:r>
              <a:rPr lang="en-GB" sz="3200" b="1" dirty="0">
                <a:latin typeface="Arial Narrow"/>
              </a:rPr>
              <a:t> e </a:t>
            </a:r>
            <a:r>
              <a:rPr lang="en-GB" sz="3200" b="1" dirty="0" err="1">
                <a:latin typeface="Arial Narrow"/>
              </a:rPr>
              <a:t>alinhadas</a:t>
            </a:r>
            <a:r>
              <a:rPr lang="en-GB" sz="3200" b="1" dirty="0">
                <a:latin typeface="Arial Narrow"/>
              </a:rPr>
              <a:t> </a:t>
            </a:r>
            <a:r>
              <a:rPr lang="en-GB" sz="3200" b="1" dirty="0" err="1">
                <a:latin typeface="Arial Narrow"/>
              </a:rPr>
              <a:t>aos</a:t>
            </a:r>
            <a:r>
              <a:rPr lang="en-GB" sz="3200" b="1" dirty="0">
                <a:latin typeface="Arial Narrow"/>
              </a:rPr>
              <a:t> </a:t>
            </a:r>
            <a:r>
              <a:rPr lang="en-GB" sz="3200" b="1" dirty="0" err="1">
                <a:latin typeface="Arial Narrow"/>
              </a:rPr>
              <a:t>riscos</a:t>
            </a:r>
            <a:r>
              <a:rPr lang="en-GB" sz="3200" b="1" dirty="0">
                <a:latin typeface="Arial Narrow"/>
              </a:rPr>
              <a:t> </a:t>
            </a:r>
            <a:r>
              <a:rPr lang="en-GB" sz="3200" b="1" dirty="0" err="1">
                <a:latin typeface="Arial Narrow"/>
              </a:rPr>
              <a:t>identificados</a:t>
            </a:r>
            <a:endParaRPr lang="en-GB" sz="3200" b="1" dirty="0">
              <a:latin typeface="Arial Narrow"/>
            </a:endParaRPr>
          </a:p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fr-FR" sz="3200" b="1" dirty="0">
              <a:latin typeface="Arial Narrow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2CCA2D1E-A829-B57F-F77A-1E5A20192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254" y="473514"/>
            <a:ext cx="11097491" cy="1325563"/>
          </a:xfrm>
        </p:spPr>
        <p:txBody>
          <a:bodyPr/>
          <a:lstStyle/>
          <a:p>
            <a:r>
              <a:rPr lang="en-US" sz="3200" dirty="0" err="1">
                <a:solidFill>
                  <a:srgbClr val="ED9D00"/>
                </a:solidFill>
              </a:rPr>
              <a:t>Considerações</a:t>
            </a:r>
            <a:r>
              <a:rPr lang="en-US" sz="3200" dirty="0">
                <a:solidFill>
                  <a:srgbClr val="ED9D00"/>
                </a:solidFill>
              </a:rPr>
              <a:t> </a:t>
            </a:r>
            <a:r>
              <a:rPr lang="en-US" sz="3200" dirty="0" err="1">
                <a:solidFill>
                  <a:srgbClr val="ED9D00"/>
                </a:solidFill>
              </a:rPr>
              <a:t>finais</a:t>
            </a:r>
            <a:endParaRPr lang="en-US" sz="3200" dirty="0">
              <a:solidFill>
                <a:srgbClr val="ED9D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711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AF68DE-17B3-47EF-A502-673ACCA2E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Obrigado</a:t>
            </a:r>
            <a:r>
              <a:rPr lang="en-US" dirty="0"/>
              <a:t> pela </a:t>
            </a:r>
            <a:r>
              <a:rPr lang="en-US" dirty="0" err="1"/>
              <a:t>atenção</a:t>
            </a:r>
            <a:r>
              <a:rPr lang="en-US" dirty="0"/>
              <a:t>!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5F60553-12C5-447A-B205-173CD50FEE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21853" y="1315088"/>
            <a:ext cx="4317468" cy="593325"/>
          </a:xfrm>
        </p:spPr>
        <p:txBody>
          <a:bodyPr/>
          <a:lstStyle/>
          <a:p>
            <a:r>
              <a:rPr lang="en-US" dirty="0"/>
              <a:t>Calado Ouana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D91A134-D00E-44EB-9052-231CC4C5CE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21853" y="2983447"/>
            <a:ext cx="4319067" cy="428865"/>
          </a:xfrm>
        </p:spPr>
        <p:txBody>
          <a:bodyPr/>
          <a:lstStyle/>
          <a:p>
            <a:r>
              <a:rPr lang="en-US" dirty="0"/>
              <a:t>caladoouana@yahoo.com.br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59CB4548-711A-4621-B5C7-3C22CC479E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42871" y="1951545"/>
            <a:ext cx="5106257" cy="1009408"/>
          </a:xfrm>
        </p:spPr>
        <p:txBody>
          <a:bodyPr/>
          <a:lstStyle/>
          <a:p>
            <a:r>
              <a:rPr lang="en-US" dirty="0"/>
              <a:t>Director de </a:t>
            </a:r>
            <a:r>
              <a:rPr lang="en-US" dirty="0" err="1"/>
              <a:t>Planificação</a:t>
            </a:r>
            <a:r>
              <a:rPr lang="en-US" dirty="0"/>
              <a:t>, </a:t>
            </a:r>
            <a:r>
              <a:rPr lang="en-US" dirty="0" err="1"/>
              <a:t>Administração</a:t>
            </a:r>
            <a:r>
              <a:rPr lang="en-US" dirty="0"/>
              <a:t> Nacional de </a:t>
            </a:r>
            <a:r>
              <a:rPr lang="en-US" dirty="0" err="1"/>
              <a:t>Estradas</a:t>
            </a:r>
            <a:r>
              <a:rPr lang="en-US" dirty="0"/>
              <a:t> - Moçambique</a:t>
            </a:r>
          </a:p>
          <a:p>
            <a:endParaRPr lang="en-US" dirty="0"/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8BC39445-9F9E-462D-924E-8172B4D6429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21853" y="3498575"/>
            <a:ext cx="4319067" cy="428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@twitter</a:t>
            </a:r>
          </a:p>
        </p:txBody>
      </p:sp>
    </p:spTree>
    <p:extLst>
      <p:ext uri="{BB962C8B-B14F-4D97-AF65-F5344CB8AC3E}">
        <p14:creationId xmlns:p14="http://schemas.microsoft.com/office/powerpoint/2010/main" val="447184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B8B1AF-8AE9-4C9A-96D7-C9FB5012C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254" y="607075"/>
            <a:ext cx="11097491" cy="703251"/>
          </a:xfrm>
        </p:spPr>
        <p:txBody>
          <a:bodyPr/>
          <a:lstStyle/>
          <a:p>
            <a:r>
              <a:rPr lang="en-US" altLang="en-US" dirty="0">
                <a:ea typeface="ＭＳ Ｐゴシック" pitchFamily="34" charset="-128"/>
              </a:rPr>
              <a:t>Outline of the presentation</a:t>
            </a:r>
            <a:endParaRPr lang="en-US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06E68CB-DAA3-482F-A04A-396BBEAFBFA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7254" y="1563218"/>
            <a:ext cx="6664251" cy="4816043"/>
          </a:xfrm>
        </p:spPr>
        <p:txBody>
          <a:bodyPr/>
          <a:lstStyle/>
          <a:p>
            <a:pPr marL="457200" indent="-457200">
              <a:lnSpc>
                <a:spcPct val="60000"/>
              </a:lnSpc>
              <a:buFont typeface="+mj-lt"/>
              <a:buAutoNum type="arabicPeriod"/>
            </a:pPr>
            <a:r>
              <a:rPr lang="en-US" sz="2400" b="1"/>
              <a:t>XXX</a:t>
            </a:r>
          </a:p>
          <a:p>
            <a:pPr marL="457200" indent="-457200">
              <a:lnSpc>
                <a:spcPct val="60000"/>
              </a:lnSpc>
              <a:buFont typeface="+mj-lt"/>
              <a:buAutoNum type="arabicPeriod"/>
            </a:pPr>
            <a:r>
              <a:rPr lang="en-US" sz="2400" b="1"/>
              <a:t>YYY</a:t>
            </a:r>
          </a:p>
          <a:p>
            <a:pPr marL="457200" indent="-457200">
              <a:lnSpc>
                <a:spcPct val="60000"/>
              </a:lnSpc>
              <a:buFont typeface="+mj-lt"/>
              <a:buAutoNum type="arabicPeriod"/>
            </a:pPr>
            <a:r>
              <a:rPr lang="en-US" sz="2400" b="1"/>
              <a:t>ZZZ</a:t>
            </a:r>
          </a:p>
          <a:p>
            <a:pPr marL="457200" indent="-457200">
              <a:lnSpc>
                <a:spcPct val="60000"/>
              </a:lnSpc>
              <a:buFont typeface="+mj-lt"/>
              <a:buAutoNum type="arabicPeriod"/>
            </a:pPr>
            <a:r>
              <a:rPr lang="en-US" sz="2400" b="1"/>
              <a:t>…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966632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8FBA90-DDCB-4B05-B386-34E650147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254" y="370773"/>
            <a:ext cx="11097491" cy="1325563"/>
          </a:xfrm>
        </p:spPr>
        <p:txBody>
          <a:bodyPr/>
          <a:lstStyle/>
          <a:p>
            <a:r>
              <a:rPr lang="en-US" sz="3200" dirty="0">
                <a:solidFill>
                  <a:srgbClr val="ED9D00"/>
                </a:solidFill>
              </a:rPr>
              <a:t>Introduction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4B594AA-C348-489F-8A3B-114C26C1062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7688" y="922348"/>
            <a:ext cx="11093450" cy="5131075"/>
          </a:xfrm>
        </p:spPr>
        <p:txBody>
          <a:bodyPr/>
          <a:lstStyle/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Arial Narrow"/>
              </a:rPr>
              <a:t>Road infrastructures is vulnerable to threats such us natural and man-made hazards</a:t>
            </a:r>
          </a:p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Arial Narrow"/>
              </a:rPr>
              <a:t>Each road agency need to improve its own ability to adequately and decisively respond to sudden and unforeseen challenges to infrastructure performance.</a:t>
            </a:r>
          </a:p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Arial Narrow"/>
              </a:rPr>
              <a:t>It is important to learn from past experiences to form a sheared view on how to improve current management approaches to be flexible and adaptive to address the future threats, which are likely to be more damaging due to climate change.</a:t>
            </a:r>
          </a:p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Arial Narrow"/>
              </a:rPr>
              <a:t>the complexity of the approaches being developed depend on the experience of the road operator with natural hazards.</a:t>
            </a:r>
          </a:p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Arial Narrow"/>
              </a:rPr>
              <a:t>Usually, the trigger for improvement of current procedures is related either to recent hazard that had a severe impact on network users and society or to a frequently occurring event of a lesser magnitude and consequences.</a:t>
            </a:r>
          </a:p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Arial Narrow"/>
              </a:rPr>
              <a:t>Apply measures that are aimed at evaluation of asset performance, infrastructure protection, preservation and recovery after failure</a:t>
            </a:r>
          </a:p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Arial Narrow"/>
              </a:rPr>
              <a:t>There is a need to embrace resilience as a core component of the decision-making</a:t>
            </a:r>
            <a:endParaRPr lang="en-GB" dirty="0">
              <a:latin typeface="Arial Narrow"/>
            </a:endParaRPr>
          </a:p>
          <a:p>
            <a:pPr marL="685800" lvl="2"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en-GB" sz="2400" b="1" dirty="0">
              <a:latin typeface="Arial Narrow"/>
            </a:endParaRPr>
          </a:p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fr-FR" sz="2800" b="1" dirty="0"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923492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E20F8A-C48B-9456-7789-4BEBA6CE09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BEB4A4-1E0E-FE66-5432-CCE97ACC6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254" y="370773"/>
            <a:ext cx="11097491" cy="1325563"/>
          </a:xfrm>
        </p:spPr>
        <p:txBody>
          <a:bodyPr/>
          <a:lstStyle/>
          <a:p>
            <a:r>
              <a:rPr lang="en-US" sz="3200" dirty="0" err="1">
                <a:solidFill>
                  <a:srgbClr val="ED9D00"/>
                </a:solidFill>
              </a:rPr>
              <a:t>Introdução</a:t>
            </a:r>
            <a:endParaRPr lang="en-US" sz="3200" dirty="0">
              <a:solidFill>
                <a:srgbClr val="ED9D00"/>
              </a:solidFill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EC0F690-0325-4EC8-A747-47E1B75A5D5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7688" y="881252"/>
            <a:ext cx="11093450" cy="5131075"/>
          </a:xfrm>
        </p:spPr>
        <p:txBody>
          <a:bodyPr/>
          <a:lstStyle/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pt-PT" dirty="0">
                <a:latin typeface="Arial Narrow"/>
              </a:rPr>
              <a:t>As infra-estruturas rodoviárias são vulneráveis a danos provocados por catástrofes naturais e pelo homem.</a:t>
            </a:r>
          </a:p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pt-PT" dirty="0">
                <a:latin typeface="Arial Narrow"/>
              </a:rPr>
              <a:t>Cada agência rodoviária deve melhorar a sua capacidade de responder de forma adequada e decisiva a desafios repentinos e imprevistos que afectam o desempenho das estradas</a:t>
            </a:r>
            <a:r>
              <a:rPr lang="en-US" dirty="0">
                <a:latin typeface="Arial Narrow"/>
              </a:rPr>
              <a:t>.</a:t>
            </a:r>
          </a:p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pt-PT" dirty="0">
                <a:latin typeface="Arial Narrow"/>
              </a:rPr>
              <a:t>É importante aprender com as experiências passadas para formar uma visão abrangente sobre como melhorar as abordagens de gestão actuais, de modo a torná-las flexíveis e adaptáveis ​​para enfrentar as ameaças futuras, que provavelmente serão mais prejudiciais devido às mudanças climáticas.</a:t>
            </a:r>
            <a:endParaRPr lang="en-US" dirty="0">
              <a:latin typeface="Arial Narrow"/>
            </a:endParaRPr>
          </a:p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pt-PT" dirty="0">
                <a:latin typeface="Arial Narrow"/>
              </a:rPr>
              <a:t>A complexidade das abordagens a desenvolver depende da experiência do operador rodoviário em lidar-se com os desastres naturais.</a:t>
            </a:r>
            <a:endParaRPr lang="en-US" dirty="0">
              <a:latin typeface="Arial Narrow"/>
            </a:endParaRPr>
          </a:p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pt-PT" dirty="0">
                <a:latin typeface="Arial Narrow"/>
              </a:rPr>
              <a:t>Normalmente, a melhoria dos procedimentos está relacionado com um desastre recente que teve um impacto grande nos utilizadores da rede e na sociedade, ou com um evento frequente de menor magnitude e consequências.</a:t>
            </a:r>
            <a:endParaRPr lang="en-US" dirty="0">
              <a:latin typeface="Arial Narrow"/>
            </a:endParaRPr>
          </a:p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pt-PT" dirty="0">
                <a:latin typeface="Arial Narrow"/>
              </a:rPr>
              <a:t>Todos queremos adoptar medidas que permitem a avaliação do desempenho dos activos , a sua protecção, preservação e recuperação após falhas.</a:t>
            </a:r>
            <a:endParaRPr lang="en-GB" dirty="0">
              <a:latin typeface="Arial Narrow"/>
            </a:endParaRPr>
          </a:p>
          <a:p>
            <a:pPr marL="685800" lvl="2"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en-GB" sz="2400" b="1" dirty="0">
              <a:latin typeface="Arial Narrow"/>
            </a:endParaRPr>
          </a:p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fr-FR" sz="2800" b="1" dirty="0"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180916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69E4A4-28B7-5145-0364-3703A34D2E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CAE04B-747E-B9AB-D623-C44103E5C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254" y="370773"/>
            <a:ext cx="11097491" cy="1325563"/>
          </a:xfrm>
        </p:spPr>
        <p:txBody>
          <a:bodyPr/>
          <a:lstStyle/>
          <a:p>
            <a:r>
              <a:rPr lang="en-US" sz="3200" dirty="0" err="1">
                <a:solidFill>
                  <a:srgbClr val="ED9D00"/>
                </a:solidFill>
              </a:rPr>
              <a:t>Introdução</a:t>
            </a:r>
            <a:endParaRPr lang="en-US" sz="3200" dirty="0">
              <a:solidFill>
                <a:srgbClr val="ED9D00"/>
              </a:solidFill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E7617F5-4743-F750-306B-0E811C14C5B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7688" y="881252"/>
            <a:ext cx="11093450" cy="5131075"/>
          </a:xfrm>
        </p:spPr>
        <p:txBody>
          <a:bodyPr/>
          <a:lstStyle/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pt-PT" dirty="0">
                <a:latin typeface="Arial Narrow"/>
              </a:rPr>
              <a:t>É necessário incorporar a resiliência como uma componente importante no processo de tomada de decisão.</a:t>
            </a:r>
          </a:p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pt-PT" dirty="0">
                <a:latin typeface="Arial Narrow"/>
              </a:rPr>
              <a:t>Esta incorporação permite ter informações valiosas sobre possíveis vulnerabilidades na rede de estradas e a capacidade da mesma de resistir e recuperar dos danos</a:t>
            </a:r>
            <a:r>
              <a:rPr lang="en-US" dirty="0">
                <a:latin typeface="Arial Narrow"/>
              </a:rPr>
              <a:t>.</a:t>
            </a:r>
          </a:p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pt-PT" dirty="0">
                <a:latin typeface="Arial Narrow"/>
              </a:rPr>
              <a:t>Esta informação importante ajuda as agências de estradas na priorização de projetos de manutenção que promovam a sustentabilidade e a adaptabilidade a longo prazo dos seus activos face aos riscos.</a:t>
            </a:r>
            <a:endParaRPr lang="en-US" dirty="0">
              <a:latin typeface="Arial Narrow"/>
            </a:endParaRPr>
          </a:p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pt-PT" dirty="0">
                <a:latin typeface="Arial Narrow"/>
              </a:rPr>
              <a:t>Este exercício só pode ser conseguido através duma sistema de gestão de activos rodoviários robusto e eficiente.</a:t>
            </a:r>
            <a:endParaRPr lang="en-GB" dirty="0">
              <a:latin typeface="Arial Narrow"/>
            </a:endParaRPr>
          </a:p>
          <a:p>
            <a:pPr marL="685800" lvl="2"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en-GB" sz="2400" b="1" dirty="0">
              <a:latin typeface="Arial Narrow"/>
            </a:endParaRPr>
          </a:p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fr-FR" sz="2800" b="1" dirty="0"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267316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45A994-DB0D-0510-A438-A09BD83D2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E41B63-582A-2D90-7557-5CE3DA39F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254" y="473514"/>
            <a:ext cx="11097491" cy="1325563"/>
          </a:xfrm>
        </p:spPr>
        <p:txBody>
          <a:bodyPr/>
          <a:lstStyle/>
          <a:p>
            <a:r>
              <a:rPr lang="en-US" sz="3200" dirty="0">
                <a:solidFill>
                  <a:srgbClr val="ED9D00"/>
                </a:solidFill>
              </a:rPr>
              <a:t>Sistema de </a:t>
            </a:r>
            <a:r>
              <a:rPr lang="en-US" sz="3200" dirty="0" err="1">
                <a:solidFill>
                  <a:srgbClr val="ED9D00"/>
                </a:solidFill>
              </a:rPr>
              <a:t>resiliência</a:t>
            </a:r>
            <a:r>
              <a:rPr lang="en-US" sz="3200" dirty="0">
                <a:solidFill>
                  <a:srgbClr val="ED9D00"/>
                </a:solidFill>
              </a:rPr>
              <a:t> </a:t>
            </a:r>
            <a:r>
              <a:rPr lang="en-US" sz="3200" dirty="0" err="1">
                <a:solidFill>
                  <a:srgbClr val="ED9D00"/>
                </a:solidFill>
              </a:rPr>
              <a:t>na</a:t>
            </a:r>
            <a:r>
              <a:rPr lang="en-US" sz="3200" dirty="0">
                <a:solidFill>
                  <a:srgbClr val="ED9D00"/>
                </a:solidFill>
              </a:rPr>
              <a:t> </a:t>
            </a:r>
            <a:r>
              <a:rPr lang="en-US" sz="3200" dirty="0" err="1">
                <a:solidFill>
                  <a:srgbClr val="ED9D00"/>
                </a:solidFill>
              </a:rPr>
              <a:t>gestão</a:t>
            </a:r>
            <a:r>
              <a:rPr lang="en-US" sz="3200" dirty="0">
                <a:solidFill>
                  <a:srgbClr val="ED9D00"/>
                </a:solidFill>
              </a:rPr>
              <a:t> de </a:t>
            </a:r>
            <a:r>
              <a:rPr lang="en-US" sz="3200" dirty="0" err="1">
                <a:solidFill>
                  <a:srgbClr val="ED9D00"/>
                </a:solidFill>
              </a:rPr>
              <a:t>activos</a:t>
            </a:r>
            <a:r>
              <a:rPr lang="en-US" sz="3200" dirty="0">
                <a:solidFill>
                  <a:srgbClr val="ED9D00"/>
                </a:solidFill>
              </a:rPr>
              <a:t> </a:t>
            </a:r>
            <a:r>
              <a:rPr lang="en-US" sz="3200" dirty="0" err="1">
                <a:solidFill>
                  <a:srgbClr val="ED9D00"/>
                </a:solidFill>
              </a:rPr>
              <a:t>rodoviários</a:t>
            </a:r>
            <a:endParaRPr lang="en-US" sz="3200" dirty="0">
              <a:solidFill>
                <a:srgbClr val="ED9D00"/>
              </a:solidFill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081926C-275E-4011-65B2-D3F2A3A0A63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24847" y="1058202"/>
            <a:ext cx="11219898" cy="5131075"/>
          </a:xfrm>
        </p:spPr>
        <p:txBody>
          <a:bodyPr/>
          <a:lstStyle/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pt-PT" dirty="0">
                <a:latin typeface="Arial Narrow"/>
              </a:rPr>
              <a:t>O sistema de resiliência deve ter em conta três aspectos principais:</a:t>
            </a:r>
          </a:p>
          <a:p>
            <a:pPr marL="685800" lvl="2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pt-PT" sz="2400" dirty="0">
                <a:latin typeface="Arial Narrow"/>
              </a:rPr>
              <a:t>A probabilidade de falha da infraestrutura</a:t>
            </a:r>
            <a:r>
              <a:rPr lang="en-US" sz="2400" dirty="0">
                <a:latin typeface="Arial Narrow"/>
              </a:rPr>
              <a:t>.</a:t>
            </a:r>
          </a:p>
          <a:p>
            <a:pPr marL="1143000" lvl="3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pt-PT" sz="2200" dirty="0">
                <a:latin typeface="Arial Narrow"/>
              </a:rPr>
              <a:t>Minimização do risco de eventos adversos, ou seja, falhas, através do planeamento e execução atempada das medidas de manutenção. </a:t>
            </a:r>
          </a:p>
          <a:p>
            <a:pPr marL="1143000" lvl="3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pt-PT" sz="2200" dirty="0">
                <a:latin typeface="Arial Narrow"/>
              </a:rPr>
              <a:t>Esta é uma abordagem adequada para cenários de perigo evidentes, ou seja, aqueles que podem ser detetados por inspeções e monitorização.</a:t>
            </a:r>
            <a:endParaRPr lang="en-US" sz="2200" dirty="0">
              <a:latin typeface="Arial Narrow"/>
            </a:endParaRPr>
          </a:p>
          <a:p>
            <a:pPr marL="685800" lvl="2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latin typeface="Arial Narrow"/>
              </a:rPr>
              <a:t>As </a:t>
            </a:r>
            <a:r>
              <a:rPr lang="en-US" sz="2400" dirty="0" err="1">
                <a:latin typeface="Arial Narrow"/>
              </a:rPr>
              <a:t>conseqências</a:t>
            </a:r>
            <a:r>
              <a:rPr lang="en-US" sz="2400" dirty="0">
                <a:latin typeface="Arial Narrow"/>
              </a:rPr>
              <a:t> </a:t>
            </a:r>
            <a:r>
              <a:rPr lang="en-US" sz="2400" dirty="0" err="1">
                <a:latin typeface="Arial Narrow"/>
              </a:rPr>
              <a:t>directas</a:t>
            </a:r>
            <a:r>
              <a:rPr lang="en-US" sz="2400" dirty="0">
                <a:latin typeface="Arial Narrow"/>
              </a:rPr>
              <a:t> e </a:t>
            </a:r>
            <a:r>
              <a:rPr lang="en-US" sz="2400" dirty="0" err="1">
                <a:latin typeface="Arial Narrow"/>
              </a:rPr>
              <a:t>indirectas</a:t>
            </a:r>
            <a:r>
              <a:rPr lang="en-US" sz="2400" dirty="0">
                <a:latin typeface="Arial Narrow"/>
              </a:rPr>
              <a:t> da </a:t>
            </a:r>
            <a:r>
              <a:rPr lang="en-US" sz="2400" dirty="0" err="1">
                <a:latin typeface="Arial Narrow"/>
              </a:rPr>
              <a:t>falha</a:t>
            </a:r>
            <a:r>
              <a:rPr lang="en-US" sz="2400" dirty="0">
                <a:latin typeface="Arial Narrow"/>
              </a:rPr>
              <a:t> </a:t>
            </a:r>
            <a:r>
              <a:rPr lang="en-US" sz="2400" dirty="0" err="1">
                <a:latin typeface="Arial Narrow"/>
              </a:rPr>
              <a:t>em</a:t>
            </a:r>
            <a:r>
              <a:rPr lang="en-US" sz="2400" dirty="0">
                <a:latin typeface="Arial Narrow"/>
              </a:rPr>
              <a:t> </a:t>
            </a:r>
            <a:r>
              <a:rPr lang="en-US" sz="2400" dirty="0" err="1">
                <a:latin typeface="Arial Narrow"/>
              </a:rPr>
              <a:t>termos</a:t>
            </a:r>
            <a:r>
              <a:rPr lang="en-US" sz="2400" dirty="0">
                <a:latin typeface="Arial Narrow"/>
              </a:rPr>
              <a:t> de </a:t>
            </a:r>
            <a:r>
              <a:rPr lang="en-US" sz="2400" dirty="0" err="1">
                <a:latin typeface="Arial Narrow"/>
              </a:rPr>
              <a:t>perdas</a:t>
            </a:r>
            <a:r>
              <a:rPr lang="en-US" sz="2400" dirty="0">
                <a:latin typeface="Arial Narrow"/>
              </a:rPr>
              <a:t> de </a:t>
            </a:r>
            <a:r>
              <a:rPr lang="en-US" sz="2400" dirty="0" err="1">
                <a:latin typeface="Arial Narrow"/>
              </a:rPr>
              <a:t>vidas</a:t>
            </a:r>
            <a:r>
              <a:rPr lang="en-US" sz="2400" dirty="0">
                <a:latin typeface="Arial Narrow"/>
              </a:rPr>
              <a:t>, </a:t>
            </a:r>
            <a:r>
              <a:rPr lang="en-US" sz="2400" dirty="0" err="1">
                <a:latin typeface="Arial Narrow"/>
              </a:rPr>
              <a:t>danos</a:t>
            </a:r>
            <a:r>
              <a:rPr lang="en-US" sz="2400" dirty="0">
                <a:latin typeface="Arial Narrow"/>
              </a:rPr>
              <a:t> e </a:t>
            </a:r>
            <a:r>
              <a:rPr lang="en-US" sz="2400" dirty="0" err="1">
                <a:latin typeface="Arial Narrow"/>
              </a:rPr>
              <a:t>impactos</a:t>
            </a:r>
            <a:r>
              <a:rPr lang="en-US" sz="2400" dirty="0">
                <a:latin typeface="Arial Narrow"/>
              </a:rPr>
              <a:t> </a:t>
            </a:r>
            <a:r>
              <a:rPr lang="en-US" sz="2400" dirty="0" err="1">
                <a:latin typeface="Arial Narrow"/>
              </a:rPr>
              <a:t>económicos</a:t>
            </a:r>
            <a:r>
              <a:rPr lang="en-US" sz="2400" dirty="0">
                <a:latin typeface="Arial Narrow"/>
              </a:rPr>
              <a:t> e </a:t>
            </a:r>
            <a:r>
              <a:rPr lang="en-US" sz="2400" dirty="0" err="1">
                <a:latin typeface="Arial Narrow"/>
              </a:rPr>
              <a:t>sociais</a:t>
            </a:r>
            <a:r>
              <a:rPr lang="en-US" sz="2400" dirty="0">
                <a:latin typeface="Arial Narrow"/>
              </a:rPr>
              <a:t> </a:t>
            </a:r>
            <a:r>
              <a:rPr lang="en-US" sz="2400" dirty="0" err="1">
                <a:latin typeface="Arial Narrow"/>
              </a:rPr>
              <a:t>negativos</a:t>
            </a:r>
            <a:r>
              <a:rPr lang="en-US" sz="2400" dirty="0">
                <a:latin typeface="Arial Narrow"/>
              </a:rPr>
              <a:t>; e</a:t>
            </a:r>
          </a:p>
          <a:p>
            <a:pPr marL="1143000" lvl="3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2200" dirty="0" err="1">
                <a:latin typeface="Arial Narrow"/>
              </a:rPr>
              <a:t>Identificação</a:t>
            </a:r>
            <a:r>
              <a:rPr lang="en-US" sz="2200" dirty="0">
                <a:latin typeface="Arial Narrow"/>
              </a:rPr>
              <a:t> dos </a:t>
            </a:r>
            <a:r>
              <a:rPr lang="en-US" sz="2200" dirty="0" err="1">
                <a:latin typeface="Arial Narrow"/>
              </a:rPr>
              <a:t>possíveis</a:t>
            </a:r>
            <a:r>
              <a:rPr lang="en-US" sz="2200" dirty="0">
                <a:latin typeface="Arial Narrow"/>
              </a:rPr>
              <a:t> </a:t>
            </a:r>
            <a:r>
              <a:rPr lang="en-US" sz="2200" dirty="0" err="1">
                <a:latin typeface="Arial Narrow"/>
              </a:rPr>
              <a:t>impactos</a:t>
            </a:r>
            <a:r>
              <a:rPr lang="en-US" sz="2200" dirty="0">
                <a:latin typeface="Arial Narrow"/>
              </a:rPr>
              <a:t> </a:t>
            </a:r>
            <a:r>
              <a:rPr lang="en-US" sz="2200" dirty="0" err="1">
                <a:latin typeface="Arial Narrow"/>
              </a:rPr>
              <a:t>negativos</a:t>
            </a:r>
            <a:r>
              <a:rPr lang="en-US" sz="2200" dirty="0">
                <a:latin typeface="Arial Narrow"/>
              </a:rPr>
              <a:t> que </a:t>
            </a:r>
            <a:r>
              <a:rPr lang="en-US" sz="2200" dirty="0" err="1">
                <a:latin typeface="Arial Narrow"/>
              </a:rPr>
              <a:t>uma</a:t>
            </a:r>
            <a:r>
              <a:rPr lang="en-US" sz="2200" dirty="0">
                <a:latin typeface="Arial Narrow"/>
              </a:rPr>
              <a:t> </a:t>
            </a:r>
            <a:r>
              <a:rPr lang="en-US" sz="2200" dirty="0" err="1">
                <a:latin typeface="Arial Narrow"/>
              </a:rPr>
              <a:t>determinada</a:t>
            </a:r>
            <a:r>
              <a:rPr lang="en-US" sz="2200" dirty="0">
                <a:latin typeface="Arial Narrow"/>
              </a:rPr>
              <a:t> </a:t>
            </a:r>
            <a:r>
              <a:rPr lang="en-US" sz="2200" dirty="0" err="1">
                <a:latin typeface="Arial Narrow"/>
              </a:rPr>
              <a:t>falha</a:t>
            </a:r>
            <a:r>
              <a:rPr lang="en-US" sz="2200" dirty="0">
                <a:latin typeface="Arial Narrow"/>
              </a:rPr>
              <a:t> </a:t>
            </a:r>
            <a:r>
              <a:rPr lang="en-US" sz="2200" dirty="0" err="1">
                <a:latin typeface="Arial Narrow"/>
              </a:rPr>
              <a:t>pode</a:t>
            </a:r>
            <a:r>
              <a:rPr lang="en-US" sz="2200" dirty="0">
                <a:latin typeface="Arial Narrow"/>
              </a:rPr>
              <a:t> </a:t>
            </a:r>
            <a:r>
              <a:rPr lang="en-US" sz="2200" dirty="0" err="1">
                <a:latin typeface="Arial Narrow"/>
              </a:rPr>
              <a:t>causar</a:t>
            </a:r>
            <a:r>
              <a:rPr lang="en-US" sz="2200" dirty="0">
                <a:latin typeface="Arial Narrow"/>
              </a:rPr>
              <a:t> para a </a:t>
            </a:r>
            <a:r>
              <a:rPr lang="en-US" sz="2200" dirty="0" err="1">
                <a:latin typeface="Arial Narrow"/>
              </a:rPr>
              <a:t>sociedade</a:t>
            </a:r>
            <a:r>
              <a:rPr lang="en-US" sz="2200" dirty="0">
                <a:latin typeface="Arial Narrow"/>
              </a:rPr>
              <a:t> no </a:t>
            </a:r>
            <a:r>
              <a:rPr lang="en-US" sz="2200" dirty="0" err="1">
                <a:latin typeface="Arial Narrow"/>
              </a:rPr>
              <a:t>seu</a:t>
            </a:r>
            <a:r>
              <a:rPr lang="en-US" sz="2200" dirty="0">
                <a:latin typeface="Arial Narrow"/>
              </a:rPr>
              <a:t> </a:t>
            </a:r>
            <a:r>
              <a:rPr lang="en-US" sz="2200" dirty="0" err="1">
                <a:latin typeface="Arial Narrow"/>
              </a:rPr>
              <a:t>todo</a:t>
            </a:r>
            <a:r>
              <a:rPr lang="en-US" sz="2200" dirty="0">
                <a:latin typeface="Arial Narrow"/>
              </a:rPr>
              <a:t>.</a:t>
            </a:r>
          </a:p>
          <a:p>
            <a:pPr marL="685800" lvl="2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latin typeface="Arial Narrow"/>
              </a:rPr>
              <a:t>Tempo de </a:t>
            </a:r>
            <a:r>
              <a:rPr lang="en-US" sz="2400" dirty="0" err="1">
                <a:latin typeface="Arial Narrow"/>
              </a:rPr>
              <a:t>recuperação</a:t>
            </a:r>
            <a:r>
              <a:rPr lang="en-US" sz="2400" dirty="0">
                <a:latin typeface="Arial Narrow"/>
              </a:rPr>
              <a:t>.</a:t>
            </a:r>
          </a:p>
          <a:p>
            <a:pPr marL="1143000" lvl="3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2200" dirty="0">
                <a:latin typeface="Arial Narrow"/>
              </a:rPr>
              <a:t>As </a:t>
            </a:r>
            <a:r>
              <a:rPr lang="en-US" sz="2200" dirty="0" err="1">
                <a:latin typeface="Arial Narrow"/>
              </a:rPr>
              <a:t>consequências</a:t>
            </a:r>
            <a:r>
              <a:rPr lang="en-US" sz="2200" dirty="0">
                <a:latin typeface="Arial Narrow"/>
              </a:rPr>
              <a:t> do tempo </a:t>
            </a:r>
            <a:r>
              <a:rPr lang="en-US" sz="2200" dirty="0" err="1">
                <a:latin typeface="Arial Narrow"/>
              </a:rPr>
              <a:t>em</a:t>
            </a:r>
            <a:r>
              <a:rPr lang="en-US" sz="2200" dirty="0">
                <a:latin typeface="Arial Narrow"/>
              </a:rPr>
              <a:t> que </a:t>
            </a:r>
            <a:r>
              <a:rPr lang="en-US" sz="2200" dirty="0" err="1">
                <a:latin typeface="Arial Narrow"/>
              </a:rPr>
              <a:t>os</a:t>
            </a:r>
            <a:r>
              <a:rPr lang="en-US" sz="2200" dirty="0">
                <a:latin typeface="Arial Narrow"/>
              </a:rPr>
              <a:t> </a:t>
            </a:r>
            <a:r>
              <a:rPr lang="en-US" sz="2200" dirty="0" err="1">
                <a:latin typeface="Arial Narrow"/>
              </a:rPr>
              <a:t>utentes</a:t>
            </a:r>
            <a:r>
              <a:rPr lang="en-US" sz="2200" dirty="0">
                <a:latin typeface="Arial Narrow"/>
              </a:rPr>
              <a:t> </a:t>
            </a:r>
            <a:r>
              <a:rPr lang="en-US" sz="2200" dirty="0" err="1">
                <a:latin typeface="Arial Narrow"/>
              </a:rPr>
              <a:t>estarão</a:t>
            </a:r>
            <a:r>
              <a:rPr lang="en-US" sz="2200" dirty="0">
                <a:latin typeface="Arial Narrow"/>
              </a:rPr>
              <a:t> </a:t>
            </a:r>
            <a:r>
              <a:rPr lang="en-US" sz="2200" dirty="0" err="1">
                <a:latin typeface="Arial Narrow"/>
              </a:rPr>
              <a:t>impossibilitados</a:t>
            </a:r>
            <a:r>
              <a:rPr lang="en-US" sz="2200" dirty="0">
                <a:latin typeface="Arial Narrow"/>
              </a:rPr>
              <a:t> de usar a </a:t>
            </a:r>
            <a:r>
              <a:rPr lang="en-US" sz="2200" dirty="0" err="1">
                <a:latin typeface="Arial Narrow"/>
              </a:rPr>
              <a:t>infraestrutura</a:t>
            </a:r>
            <a:r>
              <a:rPr lang="en-US" sz="2200" dirty="0">
                <a:latin typeface="Arial Narrow"/>
              </a:rPr>
              <a:t>.</a:t>
            </a:r>
          </a:p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Arial Narrow"/>
              </a:rPr>
              <a:t>Isto </a:t>
            </a:r>
            <a:r>
              <a:rPr lang="en-US" dirty="0" err="1">
                <a:latin typeface="Arial Narrow"/>
              </a:rPr>
              <a:t>mostra</a:t>
            </a:r>
            <a:r>
              <a:rPr lang="en-US" dirty="0">
                <a:latin typeface="Arial Narrow"/>
              </a:rPr>
              <a:t> o </a:t>
            </a:r>
            <a:r>
              <a:rPr lang="en-US" dirty="0" err="1">
                <a:latin typeface="Arial Narrow"/>
              </a:rPr>
              <a:t>quão</a:t>
            </a:r>
            <a:r>
              <a:rPr lang="en-US" dirty="0">
                <a:latin typeface="Arial Narrow"/>
              </a:rPr>
              <a:t> é </a:t>
            </a:r>
            <a:r>
              <a:rPr lang="en-US" dirty="0" err="1">
                <a:latin typeface="Arial Narrow"/>
              </a:rPr>
              <a:t>importante</a:t>
            </a:r>
            <a:r>
              <a:rPr lang="en-US" dirty="0">
                <a:latin typeface="Arial Narrow"/>
              </a:rPr>
              <a:t> </a:t>
            </a:r>
            <a:r>
              <a:rPr lang="en-US" dirty="0" err="1">
                <a:latin typeface="Arial Narrow"/>
              </a:rPr>
              <a:t>adoptar</a:t>
            </a:r>
            <a:r>
              <a:rPr lang="en-US" dirty="0">
                <a:latin typeface="Arial Narrow"/>
              </a:rPr>
              <a:t> </a:t>
            </a:r>
            <a:r>
              <a:rPr lang="en-US" dirty="0" err="1">
                <a:latin typeface="Arial Narrow"/>
              </a:rPr>
              <a:t>medidas</a:t>
            </a:r>
            <a:r>
              <a:rPr lang="en-US" dirty="0">
                <a:latin typeface="Arial Narrow"/>
              </a:rPr>
              <a:t> de </a:t>
            </a:r>
            <a:r>
              <a:rPr lang="en-US" dirty="0" err="1">
                <a:latin typeface="Arial Narrow"/>
              </a:rPr>
              <a:t>minimização</a:t>
            </a:r>
            <a:r>
              <a:rPr lang="en-US" dirty="0">
                <a:latin typeface="Arial Narrow"/>
              </a:rPr>
              <a:t> e de </a:t>
            </a:r>
            <a:r>
              <a:rPr lang="en-US" dirty="0" err="1">
                <a:latin typeface="Arial Narrow"/>
              </a:rPr>
              <a:t>recuperação</a:t>
            </a:r>
            <a:r>
              <a:rPr lang="en-US" dirty="0">
                <a:latin typeface="Arial Narrow"/>
              </a:rPr>
              <a:t> para </a:t>
            </a:r>
            <a:r>
              <a:rPr lang="en-US" dirty="0" err="1">
                <a:latin typeface="Arial Narrow"/>
              </a:rPr>
              <a:t>reduzir</a:t>
            </a:r>
            <a:r>
              <a:rPr lang="en-US" dirty="0">
                <a:latin typeface="Arial Narrow"/>
              </a:rPr>
              <a:t> as </a:t>
            </a:r>
            <a:r>
              <a:rPr lang="en-US" dirty="0" err="1">
                <a:latin typeface="Arial Narrow"/>
              </a:rPr>
              <a:t>conseqências</a:t>
            </a:r>
            <a:r>
              <a:rPr lang="en-US" dirty="0">
                <a:latin typeface="Arial Narrow"/>
              </a:rPr>
              <a:t> da </a:t>
            </a:r>
            <a:r>
              <a:rPr lang="en-US" dirty="0" err="1">
                <a:latin typeface="Arial Narrow"/>
              </a:rPr>
              <a:t>falha</a:t>
            </a:r>
            <a:r>
              <a:rPr lang="en-US" dirty="0">
                <a:latin typeface="Arial Narrow"/>
              </a:rPr>
              <a:t>. O tempo de </a:t>
            </a:r>
            <a:r>
              <a:rPr lang="en-US" dirty="0" err="1">
                <a:latin typeface="Arial Narrow"/>
              </a:rPr>
              <a:t>recuperação</a:t>
            </a:r>
            <a:r>
              <a:rPr lang="en-US" dirty="0">
                <a:latin typeface="Arial Narrow"/>
              </a:rPr>
              <a:t> é </a:t>
            </a:r>
            <a:r>
              <a:rPr lang="en-US" dirty="0" err="1">
                <a:latin typeface="Arial Narrow"/>
              </a:rPr>
              <a:t>importante</a:t>
            </a:r>
            <a:r>
              <a:rPr lang="en-US" dirty="0">
                <a:latin typeface="Arial Narrow"/>
              </a:rPr>
              <a:t> para </a:t>
            </a:r>
            <a:r>
              <a:rPr lang="en-US" dirty="0" err="1">
                <a:latin typeface="Arial Narrow"/>
              </a:rPr>
              <a:t>estimar</a:t>
            </a:r>
            <a:r>
              <a:rPr lang="en-US" dirty="0">
                <a:latin typeface="Arial Narrow"/>
              </a:rPr>
              <a:t> a </a:t>
            </a:r>
            <a:r>
              <a:rPr lang="en-US" dirty="0" err="1">
                <a:latin typeface="Arial Narrow"/>
              </a:rPr>
              <a:t>resiliência</a:t>
            </a:r>
            <a:r>
              <a:rPr lang="en-US" dirty="0">
                <a:latin typeface="Arial Narrow"/>
              </a:rPr>
              <a:t>.</a:t>
            </a:r>
          </a:p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latin typeface="Arial Narrow"/>
              </a:rPr>
              <a:t> </a:t>
            </a:r>
          </a:p>
          <a:p>
            <a:pPr marL="457200" lvl="2" indent="0">
              <a:spcBef>
                <a:spcPts val="1000"/>
              </a:spcBef>
              <a:buNone/>
            </a:pPr>
            <a:endParaRPr lang="en-GB" sz="2400" b="1" dirty="0">
              <a:latin typeface="Arial Narrow"/>
            </a:endParaRPr>
          </a:p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fr-FR" sz="2800" b="1" dirty="0"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171955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6F4743-9B1A-D659-65FC-57B748D923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73D39F90-9937-0691-0792-9D80DB9A1475}"/>
              </a:ext>
            </a:extLst>
          </p:cNvPr>
          <p:cNvSpPr/>
          <p:nvPr/>
        </p:nvSpPr>
        <p:spPr>
          <a:xfrm>
            <a:off x="832207" y="1136295"/>
            <a:ext cx="2496620" cy="16233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/>
              <a:t>Cenários de perigo(s)</a:t>
            </a:r>
          </a:p>
          <a:p>
            <a:pPr algn="ctr"/>
            <a:r>
              <a:rPr lang="pt-PT" dirty="0"/>
              <a:t>(Evento provocado pelo homem, desastre natural, seqência de eventos)</a:t>
            </a:r>
          </a:p>
          <a:p>
            <a:pPr algn="ctr"/>
            <a:endParaRPr lang="pt-PT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7378FE37-4F8B-ECFE-4FCA-8C55D9C7FA4B}"/>
              </a:ext>
            </a:extLst>
          </p:cNvPr>
          <p:cNvSpPr/>
          <p:nvPr/>
        </p:nvSpPr>
        <p:spPr>
          <a:xfrm>
            <a:off x="4123362" y="1136295"/>
            <a:ext cx="1972638" cy="16233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PT" dirty="0"/>
              <a:t>Modo de falha</a:t>
            </a:r>
          </a:p>
          <a:p>
            <a:pPr algn="just"/>
            <a:r>
              <a:rPr lang="pt-PT" dirty="0"/>
              <a:t>(dano, colapso parcial/total, encerramento preventivo)</a:t>
            </a:r>
          </a:p>
          <a:p>
            <a:pPr algn="just"/>
            <a:endParaRPr lang="pt-PT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6DF2DB90-86EA-EABB-08D5-AA9592A2360A}"/>
              </a:ext>
            </a:extLst>
          </p:cNvPr>
          <p:cNvSpPr/>
          <p:nvPr/>
        </p:nvSpPr>
        <p:spPr>
          <a:xfrm>
            <a:off x="6962068" y="1130157"/>
            <a:ext cx="1699047" cy="151030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PT" dirty="0"/>
              <a:t>Conseqências da falha</a:t>
            </a:r>
          </a:p>
          <a:p>
            <a:pPr algn="just"/>
            <a:r>
              <a:rPr lang="pt-PT" dirty="0"/>
              <a:t>(perdas dos utentes)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0517D536-B3D3-6098-D655-698E2C2A5BCE}"/>
              </a:ext>
            </a:extLst>
          </p:cNvPr>
          <p:cNvSpPr/>
          <p:nvPr/>
        </p:nvSpPr>
        <p:spPr>
          <a:xfrm>
            <a:off x="896393" y="3477133"/>
            <a:ext cx="2250040" cy="13106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/>
              <a:t>Reduzir a magnitude dos impactos do fenómeno perigoso</a:t>
            </a:r>
          </a:p>
          <a:p>
            <a:pPr algn="ctr"/>
            <a:endParaRPr lang="pt-PT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C29616BF-81FA-BC94-0301-08640CD18CD5}"/>
              </a:ext>
            </a:extLst>
          </p:cNvPr>
          <p:cNvSpPr/>
          <p:nvPr/>
        </p:nvSpPr>
        <p:spPr>
          <a:xfrm>
            <a:off x="3328827" y="3299443"/>
            <a:ext cx="2250040" cy="7923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/>
              <a:t>Realizar acções protectivas</a:t>
            </a:r>
          </a:p>
          <a:p>
            <a:pPr algn="ctr"/>
            <a:endParaRPr lang="pt-PT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B92C5CAC-1FB1-79AF-0AC6-4B415321AFCF}"/>
              </a:ext>
            </a:extLst>
          </p:cNvPr>
          <p:cNvSpPr/>
          <p:nvPr/>
        </p:nvSpPr>
        <p:spPr>
          <a:xfrm>
            <a:off x="3321977" y="4259979"/>
            <a:ext cx="2250040" cy="7923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/>
              <a:t>Identificar vias alternativas</a:t>
            </a:r>
          </a:p>
          <a:p>
            <a:pPr algn="ctr"/>
            <a:endParaRPr lang="pt-PT" dirty="0"/>
          </a:p>
        </p:txBody>
      </p:sp>
      <p:sp>
        <p:nvSpPr>
          <p:cNvPr id="12" name="Seta: para a Direita 11">
            <a:extLst>
              <a:ext uri="{FF2B5EF4-FFF2-40B4-BE49-F238E27FC236}">
                <a16:creationId xmlns:a16="http://schemas.microsoft.com/office/drawing/2014/main" id="{408B5115-6D44-FBE4-75EB-15381019B3D5}"/>
              </a:ext>
            </a:extLst>
          </p:cNvPr>
          <p:cNvSpPr/>
          <p:nvPr/>
        </p:nvSpPr>
        <p:spPr>
          <a:xfrm>
            <a:off x="3381910" y="1662944"/>
            <a:ext cx="688369" cy="36912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Seta: para a Direita 12">
            <a:extLst>
              <a:ext uri="{FF2B5EF4-FFF2-40B4-BE49-F238E27FC236}">
                <a16:creationId xmlns:a16="http://schemas.microsoft.com/office/drawing/2014/main" id="{B85E01C7-AB94-9938-DB63-2F0139269714}"/>
              </a:ext>
            </a:extLst>
          </p:cNvPr>
          <p:cNvSpPr/>
          <p:nvPr/>
        </p:nvSpPr>
        <p:spPr>
          <a:xfrm>
            <a:off x="6149083" y="1725653"/>
            <a:ext cx="688369" cy="36912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F7F9C58B-3334-C3AE-0304-59A6F7F87E2B}"/>
              </a:ext>
            </a:extLst>
          </p:cNvPr>
          <p:cNvSpPr/>
          <p:nvPr/>
        </p:nvSpPr>
        <p:spPr>
          <a:xfrm>
            <a:off x="1854484" y="5220515"/>
            <a:ext cx="2934985" cy="10400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/>
              <a:t>Definir medidas óptimas de prevenção</a:t>
            </a:r>
          </a:p>
          <a:p>
            <a:pPr algn="ctr"/>
            <a:r>
              <a:rPr lang="pt-PT" dirty="0"/>
              <a:t>(médio a longo prazo)</a:t>
            </a:r>
          </a:p>
          <a:p>
            <a:pPr algn="ctr"/>
            <a:endParaRPr lang="pt-PT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D8345B1E-BA5B-EE16-0151-1A8124DBFA5D}"/>
              </a:ext>
            </a:extLst>
          </p:cNvPr>
          <p:cNvSpPr/>
          <p:nvPr/>
        </p:nvSpPr>
        <p:spPr>
          <a:xfrm>
            <a:off x="9438525" y="1162207"/>
            <a:ext cx="1972638" cy="14322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PT" dirty="0"/>
              <a:t>Recuperação</a:t>
            </a:r>
          </a:p>
          <a:p>
            <a:pPr algn="just"/>
            <a:r>
              <a:rPr lang="pt-PT" dirty="0"/>
              <a:t>(reposição/melhoria da qualidade do serviço)</a:t>
            </a:r>
          </a:p>
          <a:p>
            <a:pPr algn="just"/>
            <a:endParaRPr lang="pt-PT" dirty="0"/>
          </a:p>
        </p:txBody>
      </p:sp>
      <p:sp>
        <p:nvSpPr>
          <p:cNvPr id="16" name="Sinal de Multiplicação 15">
            <a:extLst>
              <a:ext uri="{FF2B5EF4-FFF2-40B4-BE49-F238E27FC236}">
                <a16:creationId xmlns:a16="http://schemas.microsoft.com/office/drawing/2014/main" id="{F7F4ECC2-E21F-61AF-024C-A79A79A2E9B1}"/>
              </a:ext>
            </a:extLst>
          </p:cNvPr>
          <p:cNvSpPr/>
          <p:nvPr/>
        </p:nvSpPr>
        <p:spPr>
          <a:xfrm>
            <a:off x="8589193" y="1358751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48A84814-67FE-6385-7033-F20C6FC77B84}"/>
              </a:ext>
            </a:extLst>
          </p:cNvPr>
          <p:cNvSpPr/>
          <p:nvPr/>
        </p:nvSpPr>
        <p:spPr>
          <a:xfrm>
            <a:off x="7905964" y="3477802"/>
            <a:ext cx="2707240" cy="13099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/>
              <a:t>Contingência e medidas correctivas</a:t>
            </a:r>
          </a:p>
          <a:p>
            <a:pPr algn="ctr"/>
            <a:r>
              <a:rPr lang="pt-PT" dirty="0"/>
              <a:t>(curto prazo)</a:t>
            </a:r>
          </a:p>
          <a:p>
            <a:pPr algn="ctr"/>
            <a:endParaRPr lang="pt-PT" dirty="0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01126387-05AC-E765-F06E-2508815A6FB5}"/>
              </a:ext>
            </a:extLst>
          </p:cNvPr>
          <p:cNvSpPr/>
          <p:nvPr/>
        </p:nvSpPr>
        <p:spPr>
          <a:xfrm>
            <a:off x="662655" y="1013797"/>
            <a:ext cx="5609690" cy="532624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3E4EAA04-E021-8E27-9012-119A18E1207D}"/>
              </a:ext>
            </a:extLst>
          </p:cNvPr>
          <p:cNvSpPr/>
          <p:nvPr/>
        </p:nvSpPr>
        <p:spPr>
          <a:xfrm>
            <a:off x="6454739" y="1058239"/>
            <a:ext cx="5609690" cy="532624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FA52B81E-DFAA-E9A0-A5BE-8C8C27C89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254" y="473514"/>
            <a:ext cx="11097491" cy="1325563"/>
          </a:xfrm>
        </p:spPr>
        <p:txBody>
          <a:bodyPr/>
          <a:lstStyle/>
          <a:p>
            <a:r>
              <a:rPr lang="en-US" sz="3200" dirty="0">
                <a:solidFill>
                  <a:srgbClr val="ED9D00"/>
                </a:solidFill>
              </a:rPr>
              <a:t>Sistema de </a:t>
            </a:r>
            <a:r>
              <a:rPr lang="en-US" sz="3200" dirty="0" err="1">
                <a:solidFill>
                  <a:srgbClr val="ED9D00"/>
                </a:solidFill>
              </a:rPr>
              <a:t>resiliência</a:t>
            </a:r>
            <a:r>
              <a:rPr lang="en-US" sz="3200" dirty="0">
                <a:solidFill>
                  <a:srgbClr val="ED9D00"/>
                </a:solidFill>
              </a:rPr>
              <a:t> </a:t>
            </a:r>
            <a:r>
              <a:rPr lang="en-US" sz="3200" dirty="0" err="1">
                <a:solidFill>
                  <a:srgbClr val="ED9D00"/>
                </a:solidFill>
              </a:rPr>
              <a:t>na</a:t>
            </a:r>
            <a:r>
              <a:rPr lang="en-US" sz="3200" dirty="0">
                <a:solidFill>
                  <a:srgbClr val="ED9D00"/>
                </a:solidFill>
              </a:rPr>
              <a:t> </a:t>
            </a:r>
            <a:r>
              <a:rPr lang="en-US" sz="3200" dirty="0" err="1">
                <a:solidFill>
                  <a:srgbClr val="ED9D00"/>
                </a:solidFill>
              </a:rPr>
              <a:t>gestão</a:t>
            </a:r>
            <a:r>
              <a:rPr lang="en-US" sz="3200" dirty="0">
                <a:solidFill>
                  <a:srgbClr val="ED9D00"/>
                </a:solidFill>
              </a:rPr>
              <a:t> de </a:t>
            </a:r>
            <a:r>
              <a:rPr lang="en-US" sz="3200" dirty="0" err="1">
                <a:solidFill>
                  <a:srgbClr val="ED9D00"/>
                </a:solidFill>
              </a:rPr>
              <a:t>activos</a:t>
            </a:r>
            <a:r>
              <a:rPr lang="en-US" sz="3200" dirty="0">
                <a:solidFill>
                  <a:srgbClr val="ED9D00"/>
                </a:solidFill>
              </a:rPr>
              <a:t> </a:t>
            </a:r>
            <a:r>
              <a:rPr lang="en-US" sz="3200" dirty="0" err="1">
                <a:solidFill>
                  <a:srgbClr val="ED9D00"/>
                </a:solidFill>
              </a:rPr>
              <a:t>rodoviários</a:t>
            </a:r>
            <a:endParaRPr lang="en-US" sz="3200" dirty="0">
              <a:solidFill>
                <a:srgbClr val="ED9D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189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6B126E-BA98-A32D-DC94-276E1F429B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ADCEA08-2515-DA9C-4E61-F3CB034120B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24847" y="1058202"/>
            <a:ext cx="11219898" cy="5131075"/>
          </a:xfrm>
        </p:spPr>
        <p:txBody>
          <a:bodyPr/>
          <a:lstStyle/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pt-PT" dirty="0">
                <a:latin typeface="Arial Narrow"/>
              </a:rPr>
              <a:t>A identificação dos cenário de perigo é feita com base na informação detalhada e actualizada da rede de estradas:</a:t>
            </a:r>
          </a:p>
          <a:p>
            <a:pPr marL="685800" lvl="2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pt-PT" sz="2400" dirty="0">
                <a:latin typeface="Arial Narrow"/>
              </a:rPr>
              <a:t>Tráfego</a:t>
            </a:r>
          </a:p>
          <a:p>
            <a:pPr marL="685800" lvl="2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pt-PT" sz="2400" dirty="0">
                <a:latin typeface="Arial Narrow"/>
              </a:rPr>
              <a:t>Condição</a:t>
            </a:r>
          </a:p>
          <a:p>
            <a:pPr marL="685800" lvl="2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pt-PT" sz="2400" dirty="0">
                <a:latin typeface="Arial Narrow"/>
              </a:rPr>
              <a:t>Meio ambiente envolvente</a:t>
            </a:r>
          </a:p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Arial Narrow"/>
              </a:rPr>
              <a:t>A </a:t>
            </a:r>
            <a:r>
              <a:rPr lang="en-US" dirty="0" err="1">
                <a:latin typeface="Arial Narrow"/>
              </a:rPr>
              <a:t>informação</a:t>
            </a:r>
            <a:r>
              <a:rPr lang="en-US" dirty="0">
                <a:latin typeface="Arial Narrow"/>
              </a:rPr>
              <a:t> </a:t>
            </a:r>
            <a:r>
              <a:rPr lang="en-US" dirty="0" err="1">
                <a:latin typeface="Arial Narrow"/>
              </a:rPr>
              <a:t>acima</a:t>
            </a:r>
            <a:r>
              <a:rPr lang="en-US" dirty="0">
                <a:latin typeface="Arial Narrow"/>
              </a:rPr>
              <a:t> </a:t>
            </a:r>
            <a:r>
              <a:rPr lang="en-US" dirty="0" err="1">
                <a:latin typeface="Arial Narrow"/>
              </a:rPr>
              <a:t>permite</a:t>
            </a:r>
            <a:r>
              <a:rPr lang="en-US" dirty="0">
                <a:latin typeface="Arial Narrow"/>
              </a:rPr>
              <a:t> </a:t>
            </a:r>
            <a:r>
              <a:rPr lang="en-US" dirty="0" err="1">
                <a:latin typeface="Arial Narrow"/>
              </a:rPr>
              <a:t>avaliar</a:t>
            </a:r>
            <a:r>
              <a:rPr lang="en-US" dirty="0">
                <a:latin typeface="Arial Narrow"/>
              </a:rPr>
              <a:t> </a:t>
            </a:r>
            <a:r>
              <a:rPr lang="en-US" dirty="0" err="1">
                <a:latin typeface="Arial Narrow"/>
              </a:rPr>
              <a:t>os</a:t>
            </a:r>
            <a:r>
              <a:rPr lang="en-US" dirty="0">
                <a:latin typeface="Arial Narrow"/>
              </a:rPr>
              <a:t> </a:t>
            </a:r>
            <a:r>
              <a:rPr lang="en-US" dirty="0" err="1">
                <a:latin typeface="Arial Narrow"/>
              </a:rPr>
              <a:t>tipos</a:t>
            </a:r>
            <a:r>
              <a:rPr lang="en-US" dirty="0">
                <a:latin typeface="Arial Narrow"/>
              </a:rPr>
              <a:t> de </a:t>
            </a:r>
            <a:r>
              <a:rPr lang="en-US" dirty="0" err="1">
                <a:latin typeface="Arial Narrow"/>
              </a:rPr>
              <a:t>danos</a:t>
            </a:r>
            <a:r>
              <a:rPr lang="en-US" dirty="0">
                <a:latin typeface="Arial Narrow"/>
              </a:rPr>
              <a:t> e as </a:t>
            </a:r>
            <a:r>
              <a:rPr lang="en-US" dirty="0" err="1">
                <a:latin typeface="Arial Narrow"/>
              </a:rPr>
              <a:t>respectivas</a:t>
            </a:r>
            <a:r>
              <a:rPr lang="en-US" dirty="0">
                <a:latin typeface="Arial Narrow"/>
              </a:rPr>
              <a:t> </a:t>
            </a:r>
            <a:r>
              <a:rPr lang="en-US" dirty="0" err="1">
                <a:latin typeface="Arial Narrow"/>
              </a:rPr>
              <a:t>consequências</a:t>
            </a:r>
            <a:r>
              <a:rPr lang="en-US" dirty="0">
                <a:latin typeface="Arial Narrow"/>
              </a:rPr>
              <a:t> </a:t>
            </a:r>
            <a:r>
              <a:rPr lang="en-US" dirty="0" err="1">
                <a:latin typeface="Arial Narrow"/>
              </a:rPr>
              <a:t>possiveis</a:t>
            </a:r>
            <a:r>
              <a:rPr lang="en-US" dirty="0">
                <a:latin typeface="Arial Narrow"/>
              </a:rPr>
              <a:t>;</a:t>
            </a:r>
          </a:p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dirty="0" err="1">
                <a:latin typeface="Arial Narrow"/>
              </a:rPr>
              <a:t>Conhecido</a:t>
            </a:r>
            <a:r>
              <a:rPr lang="en-US" dirty="0">
                <a:latin typeface="Arial Narrow"/>
              </a:rPr>
              <a:t> o </a:t>
            </a:r>
            <a:r>
              <a:rPr lang="en-US" dirty="0" err="1">
                <a:latin typeface="Arial Narrow"/>
              </a:rPr>
              <a:t>tipo</a:t>
            </a:r>
            <a:r>
              <a:rPr lang="en-US" dirty="0">
                <a:latin typeface="Arial Narrow"/>
              </a:rPr>
              <a:t> de </a:t>
            </a:r>
            <a:r>
              <a:rPr lang="en-US" dirty="0" err="1">
                <a:latin typeface="Arial Narrow"/>
              </a:rPr>
              <a:t>dano</a:t>
            </a:r>
            <a:r>
              <a:rPr lang="en-US" dirty="0">
                <a:latin typeface="Arial Narrow"/>
              </a:rPr>
              <a:t> e as </a:t>
            </a:r>
            <a:r>
              <a:rPr lang="en-US" dirty="0" err="1">
                <a:latin typeface="Arial Narrow"/>
              </a:rPr>
              <a:t>possíveis</a:t>
            </a:r>
            <a:r>
              <a:rPr lang="en-US" dirty="0">
                <a:latin typeface="Arial Narrow"/>
              </a:rPr>
              <a:t> </a:t>
            </a:r>
            <a:r>
              <a:rPr lang="en-US" dirty="0" err="1">
                <a:latin typeface="Arial Narrow"/>
              </a:rPr>
              <a:t>consequências</a:t>
            </a:r>
            <a:r>
              <a:rPr lang="en-US" dirty="0">
                <a:latin typeface="Arial Narrow"/>
              </a:rPr>
              <a:t>, Podemos </a:t>
            </a:r>
            <a:r>
              <a:rPr lang="en-US" dirty="0" err="1">
                <a:latin typeface="Arial Narrow"/>
              </a:rPr>
              <a:t>desenhar</a:t>
            </a:r>
            <a:r>
              <a:rPr lang="en-US" dirty="0">
                <a:latin typeface="Arial Narrow"/>
              </a:rPr>
              <a:t> um plano de </a:t>
            </a:r>
            <a:r>
              <a:rPr lang="en-US" dirty="0" err="1">
                <a:latin typeface="Arial Narrow"/>
              </a:rPr>
              <a:t>mitigação</a:t>
            </a:r>
            <a:r>
              <a:rPr lang="en-US" dirty="0">
                <a:latin typeface="Arial Narrow"/>
              </a:rPr>
              <a:t>;</a:t>
            </a:r>
          </a:p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dirty="0" err="1">
                <a:latin typeface="Arial Narrow"/>
              </a:rPr>
              <a:t>Estas</a:t>
            </a:r>
            <a:r>
              <a:rPr lang="en-US" dirty="0">
                <a:latin typeface="Arial Narrow"/>
              </a:rPr>
              <a:t> </a:t>
            </a:r>
            <a:r>
              <a:rPr lang="en-US" dirty="0" err="1">
                <a:latin typeface="Arial Narrow"/>
              </a:rPr>
              <a:t>actividades</a:t>
            </a:r>
            <a:r>
              <a:rPr lang="en-US" dirty="0">
                <a:latin typeface="Arial Narrow"/>
              </a:rPr>
              <a:t> de </a:t>
            </a:r>
            <a:r>
              <a:rPr lang="en-US" dirty="0" err="1">
                <a:latin typeface="Arial Narrow"/>
              </a:rPr>
              <a:t>mitigação</a:t>
            </a:r>
            <a:r>
              <a:rPr lang="en-US" dirty="0">
                <a:latin typeface="Arial Narrow"/>
              </a:rPr>
              <a:t> </a:t>
            </a:r>
            <a:r>
              <a:rPr lang="en-US" dirty="0" err="1">
                <a:latin typeface="Arial Narrow"/>
              </a:rPr>
              <a:t>são</a:t>
            </a:r>
            <a:r>
              <a:rPr lang="en-US" dirty="0">
                <a:latin typeface="Arial Narrow"/>
              </a:rPr>
              <a:t> </a:t>
            </a:r>
            <a:r>
              <a:rPr lang="en-US" dirty="0" err="1">
                <a:latin typeface="Arial Narrow"/>
              </a:rPr>
              <a:t>incorporadas</a:t>
            </a:r>
            <a:r>
              <a:rPr lang="en-US" dirty="0">
                <a:latin typeface="Arial Narrow"/>
              </a:rPr>
              <a:t> no plano de </a:t>
            </a:r>
            <a:r>
              <a:rPr lang="en-US" dirty="0" err="1">
                <a:latin typeface="Arial Narrow"/>
              </a:rPr>
              <a:t>médio</a:t>
            </a:r>
            <a:r>
              <a:rPr lang="en-US" dirty="0">
                <a:latin typeface="Arial Narrow"/>
              </a:rPr>
              <a:t> e </a:t>
            </a:r>
            <a:r>
              <a:rPr lang="en-US" dirty="0" err="1">
                <a:latin typeface="Arial Narrow"/>
              </a:rPr>
              <a:t>longo</a:t>
            </a:r>
            <a:r>
              <a:rPr lang="en-US" dirty="0">
                <a:latin typeface="Arial Narrow"/>
              </a:rPr>
              <a:t> </a:t>
            </a:r>
            <a:r>
              <a:rPr lang="en-US" dirty="0" err="1">
                <a:latin typeface="Arial Narrow"/>
              </a:rPr>
              <a:t>prazo</a:t>
            </a:r>
            <a:r>
              <a:rPr lang="en-US" dirty="0">
                <a:latin typeface="Arial Narrow"/>
              </a:rPr>
              <a:t> da </a:t>
            </a:r>
            <a:r>
              <a:rPr lang="en-US" dirty="0" err="1">
                <a:latin typeface="Arial Narrow"/>
              </a:rPr>
              <a:t>instituição</a:t>
            </a:r>
            <a:r>
              <a:rPr lang="en-US" dirty="0">
                <a:latin typeface="Arial Narrow"/>
              </a:rPr>
              <a:t>.</a:t>
            </a:r>
          </a:p>
          <a:p>
            <a:pPr marL="0" lvl="1" indent="0">
              <a:spcBef>
                <a:spcPts val="1000"/>
              </a:spcBef>
              <a:buNone/>
            </a:pPr>
            <a:endParaRPr lang="en-US" sz="2800" dirty="0">
              <a:latin typeface="Arial Narrow"/>
            </a:endParaRPr>
          </a:p>
          <a:p>
            <a:pPr marL="457200" lvl="2" indent="0">
              <a:spcBef>
                <a:spcPts val="1000"/>
              </a:spcBef>
              <a:buNone/>
            </a:pPr>
            <a:endParaRPr lang="en-GB" sz="2400" b="1" dirty="0">
              <a:latin typeface="Arial Narrow"/>
            </a:endParaRPr>
          </a:p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fr-FR" sz="2800" b="1" dirty="0">
              <a:latin typeface="Arial Narrow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C9B83198-5E64-0896-8A74-6D798F1D8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254" y="473514"/>
            <a:ext cx="11097491" cy="1325563"/>
          </a:xfrm>
        </p:spPr>
        <p:txBody>
          <a:bodyPr/>
          <a:lstStyle/>
          <a:p>
            <a:r>
              <a:rPr lang="en-US" sz="3200" dirty="0">
                <a:solidFill>
                  <a:srgbClr val="ED9D00"/>
                </a:solidFill>
              </a:rPr>
              <a:t>Sistema de </a:t>
            </a:r>
            <a:r>
              <a:rPr lang="en-US" sz="3200" dirty="0" err="1">
                <a:solidFill>
                  <a:srgbClr val="ED9D00"/>
                </a:solidFill>
              </a:rPr>
              <a:t>resiliência</a:t>
            </a:r>
            <a:r>
              <a:rPr lang="en-US" sz="3200" dirty="0">
                <a:solidFill>
                  <a:srgbClr val="ED9D00"/>
                </a:solidFill>
              </a:rPr>
              <a:t> </a:t>
            </a:r>
            <a:r>
              <a:rPr lang="en-US" sz="3200" dirty="0" err="1">
                <a:solidFill>
                  <a:srgbClr val="ED9D00"/>
                </a:solidFill>
              </a:rPr>
              <a:t>na</a:t>
            </a:r>
            <a:r>
              <a:rPr lang="en-US" sz="3200" dirty="0">
                <a:solidFill>
                  <a:srgbClr val="ED9D00"/>
                </a:solidFill>
              </a:rPr>
              <a:t> </a:t>
            </a:r>
            <a:r>
              <a:rPr lang="en-US" sz="3200" dirty="0" err="1">
                <a:solidFill>
                  <a:srgbClr val="ED9D00"/>
                </a:solidFill>
              </a:rPr>
              <a:t>gestão</a:t>
            </a:r>
            <a:r>
              <a:rPr lang="en-US" sz="3200" dirty="0">
                <a:solidFill>
                  <a:srgbClr val="ED9D00"/>
                </a:solidFill>
              </a:rPr>
              <a:t> de </a:t>
            </a:r>
            <a:r>
              <a:rPr lang="en-US" sz="3200" dirty="0" err="1">
                <a:solidFill>
                  <a:srgbClr val="ED9D00"/>
                </a:solidFill>
              </a:rPr>
              <a:t>activos</a:t>
            </a:r>
            <a:r>
              <a:rPr lang="en-US" sz="3200" dirty="0">
                <a:solidFill>
                  <a:srgbClr val="ED9D00"/>
                </a:solidFill>
              </a:rPr>
              <a:t> </a:t>
            </a:r>
            <a:r>
              <a:rPr lang="en-US" sz="3200" dirty="0" err="1">
                <a:solidFill>
                  <a:srgbClr val="ED9D00"/>
                </a:solidFill>
              </a:rPr>
              <a:t>rodoviários</a:t>
            </a:r>
            <a:endParaRPr lang="en-US" sz="3200" dirty="0">
              <a:solidFill>
                <a:srgbClr val="ED9D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946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E5C8F2-1F13-0AF4-839F-97A0E66C3C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5C7029A-6B2D-0937-3E4F-A5D2EA8C561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24847" y="1799077"/>
            <a:ext cx="11219898" cy="5131075"/>
          </a:xfrm>
        </p:spPr>
        <p:txBody>
          <a:bodyPr/>
          <a:lstStyle/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pt-PT" dirty="0">
                <a:latin typeface="Arial Narrow"/>
              </a:rPr>
              <a:t>A adaptação à mudanças climáticas requere a adopção de medidas que possam suster os perigos identificados:</a:t>
            </a:r>
          </a:p>
          <a:p>
            <a:pPr marL="685800" lvl="2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pt-PT" sz="2400" dirty="0">
                <a:latin typeface="Arial Narrow"/>
              </a:rPr>
              <a:t>Identificação dos riscos</a:t>
            </a:r>
          </a:p>
          <a:p>
            <a:pPr marL="685800" lvl="2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pt-PT" sz="2400" dirty="0">
                <a:latin typeface="Arial Narrow"/>
              </a:rPr>
              <a:t>Identificação e estudo detalhado dos perigos associados aos riscos;</a:t>
            </a:r>
          </a:p>
          <a:p>
            <a:pPr marL="685800" lvl="2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pt-PT" sz="2400" dirty="0">
                <a:latin typeface="Arial Narrow"/>
              </a:rPr>
              <a:t>Estudo de medidas de mitigação dos perigos identificados</a:t>
            </a:r>
          </a:p>
          <a:p>
            <a:pPr marL="685800" lvl="2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pt-PT" sz="2400" dirty="0">
                <a:latin typeface="Arial Narrow"/>
              </a:rPr>
              <a:t>Cálculo dos sustos associados às medidas de mitigação</a:t>
            </a:r>
          </a:p>
          <a:p>
            <a:pPr marL="685800" lvl="2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pt-PT" sz="2400" dirty="0">
                <a:latin typeface="Arial Narrow"/>
              </a:rPr>
              <a:t>Cálculo dos benefícios económicos e sociais que as medidas de mitigação vão trazer</a:t>
            </a:r>
          </a:p>
          <a:p>
            <a:pPr marL="2286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9D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PT" sz="2400" b="0" i="0" u="none" strike="noStrike" kern="1200" cap="none" spc="0" normalizeH="0" baseline="0" noProof="0" dirty="0">
                <a:ln>
                  <a:noFill/>
                </a:ln>
                <a:solidFill>
                  <a:srgbClr val="00457C"/>
                </a:solidFill>
                <a:effectLst/>
                <a:uLnTx/>
                <a:uFillTx/>
                <a:latin typeface="Arial Narrow"/>
                <a:ea typeface="+mn-ea"/>
                <a:cs typeface="Arial" panose="020B0604020202020204" pitchFamily="34" charset="0"/>
              </a:rPr>
              <a:t>É preciso diferenciar a adaptação à mudanças climáticas de infraestruturas existentes das infraestruturas por cosntruir.</a:t>
            </a:r>
          </a:p>
          <a:p>
            <a:pPr marL="685800" lvl="2">
              <a:spcBef>
                <a:spcPts val="1000"/>
              </a:spcBef>
              <a:buFont typeface="Wingdings" panose="05000000000000000000" pitchFamily="2" charset="2"/>
              <a:buChar char="§"/>
              <a:defRPr/>
            </a:pPr>
            <a:r>
              <a:rPr kumimoji="0" lang="pt-PT" b="0" i="0" u="none" strike="noStrike" kern="1200" cap="none" spc="0" normalizeH="0" baseline="0" noProof="0" dirty="0">
                <a:ln>
                  <a:noFill/>
                </a:ln>
                <a:solidFill>
                  <a:srgbClr val="00457C"/>
                </a:solidFill>
                <a:effectLst/>
                <a:uLnTx/>
                <a:uFillTx/>
                <a:latin typeface="Arial Narrow"/>
                <a:ea typeface="+mn-ea"/>
                <a:cs typeface="Arial" panose="020B0604020202020204" pitchFamily="34" charset="0"/>
              </a:rPr>
              <a:t>É mais fácil introduzir medidadas de adaptação para as ifraestruturas a construir </a:t>
            </a:r>
          </a:p>
          <a:p>
            <a:pPr marL="685800" lvl="2"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pt-PT" sz="2400" dirty="0">
              <a:latin typeface="Arial Narrow"/>
            </a:endParaRPr>
          </a:p>
          <a:p>
            <a:pPr marL="914400" lvl="2" indent="-457200"/>
            <a:endParaRPr lang="pt-PT" sz="1600" dirty="0">
              <a:latin typeface="Arial Narrow"/>
            </a:endParaRPr>
          </a:p>
          <a:p>
            <a:pPr marL="0" lvl="1" indent="0">
              <a:spcBef>
                <a:spcPts val="1000"/>
              </a:spcBef>
              <a:buNone/>
            </a:pPr>
            <a:endParaRPr lang="en-US" sz="2800" dirty="0">
              <a:latin typeface="Arial Narrow"/>
            </a:endParaRPr>
          </a:p>
          <a:p>
            <a:pPr marL="457200" lvl="2" indent="0">
              <a:spcBef>
                <a:spcPts val="1000"/>
              </a:spcBef>
              <a:buNone/>
            </a:pPr>
            <a:endParaRPr lang="en-GB" sz="2400" b="1" dirty="0">
              <a:latin typeface="Arial Narrow"/>
            </a:endParaRPr>
          </a:p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fr-FR" sz="2800" b="1" dirty="0">
              <a:latin typeface="Arial Narrow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9EEB4D89-9960-CDDA-DECE-E3277B8C9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254" y="473514"/>
            <a:ext cx="11097491" cy="1325563"/>
          </a:xfrm>
        </p:spPr>
        <p:txBody>
          <a:bodyPr/>
          <a:lstStyle/>
          <a:p>
            <a:r>
              <a:rPr lang="en-US" sz="3200" dirty="0" err="1">
                <a:solidFill>
                  <a:srgbClr val="ED9D00"/>
                </a:solidFill>
              </a:rPr>
              <a:t>Adaptaçãos</a:t>
            </a:r>
            <a:r>
              <a:rPr lang="en-US" sz="3200" dirty="0">
                <a:solidFill>
                  <a:srgbClr val="ED9D00"/>
                </a:solidFill>
              </a:rPr>
              <a:t> </a:t>
            </a:r>
            <a:r>
              <a:rPr lang="en-US" sz="3200" dirty="0" err="1">
                <a:solidFill>
                  <a:srgbClr val="ED9D00"/>
                </a:solidFill>
              </a:rPr>
              <a:t>às</a:t>
            </a:r>
            <a:r>
              <a:rPr lang="en-US" sz="3200" dirty="0">
                <a:solidFill>
                  <a:srgbClr val="ED9D00"/>
                </a:solidFill>
              </a:rPr>
              <a:t> </a:t>
            </a:r>
            <a:r>
              <a:rPr lang="en-US" sz="3200" dirty="0" err="1">
                <a:solidFill>
                  <a:srgbClr val="ED9D00"/>
                </a:solidFill>
              </a:rPr>
              <a:t>mudanças</a:t>
            </a:r>
            <a:r>
              <a:rPr lang="en-US" sz="3200" dirty="0">
                <a:solidFill>
                  <a:srgbClr val="ED9D00"/>
                </a:solidFill>
              </a:rPr>
              <a:t> </a:t>
            </a:r>
            <a:r>
              <a:rPr lang="en-US" sz="3200" dirty="0" err="1">
                <a:solidFill>
                  <a:srgbClr val="ED9D00"/>
                </a:solidFill>
              </a:rPr>
              <a:t>climáticas</a:t>
            </a:r>
            <a:r>
              <a:rPr lang="en-US" sz="3200" dirty="0">
                <a:solidFill>
                  <a:srgbClr val="ED9D0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358709253"/>
      </p:ext>
    </p:extLst>
  </p:cSld>
  <p:clrMapOvr>
    <a:masterClrMapping/>
  </p:clrMapOvr>
</p:sld>
</file>

<file path=ppt/theme/theme1.xml><?xml version="1.0" encoding="utf-8"?>
<a:theme xmlns:a="http://schemas.openxmlformats.org/drawingml/2006/main" name="1_Cover page">
  <a:themeElements>
    <a:clrScheme name="Personnalisé 1">
      <a:dk1>
        <a:srgbClr val="00457C"/>
      </a:dk1>
      <a:lt1>
        <a:srgbClr val="FFFFFF"/>
      </a:lt1>
      <a:dk2>
        <a:srgbClr val="00457C"/>
      </a:dk2>
      <a:lt2>
        <a:srgbClr val="FFFFFF"/>
      </a:lt2>
      <a:accent1>
        <a:srgbClr val="00457C"/>
      </a:accent1>
      <a:accent2>
        <a:srgbClr val="ED9D00"/>
      </a:accent2>
      <a:accent3>
        <a:srgbClr val="005396"/>
      </a:accent3>
      <a:accent4>
        <a:srgbClr val="FFAB07"/>
      </a:accent4>
      <a:accent5>
        <a:srgbClr val="0061AF"/>
      </a:accent5>
      <a:accent6>
        <a:srgbClr val="FFB421"/>
      </a:accent6>
      <a:hlink>
        <a:srgbClr val="00457C"/>
      </a:hlink>
      <a:folHlink>
        <a:srgbClr val="ED9D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4000" dirty="0">
            <a:solidFill>
              <a:srgbClr val="ED9D0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ummary ">
  <a:themeElements>
    <a:clrScheme name="Personnalisé 1">
      <a:dk1>
        <a:srgbClr val="00457C"/>
      </a:dk1>
      <a:lt1>
        <a:srgbClr val="FFFFFF"/>
      </a:lt1>
      <a:dk2>
        <a:srgbClr val="00457C"/>
      </a:dk2>
      <a:lt2>
        <a:srgbClr val="FFFFFF"/>
      </a:lt2>
      <a:accent1>
        <a:srgbClr val="00457C"/>
      </a:accent1>
      <a:accent2>
        <a:srgbClr val="ED9D00"/>
      </a:accent2>
      <a:accent3>
        <a:srgbClr val="005396"/>
      </a:accent3>
      <a:accent4>
        <a:srgbClr val="FFAB07"/>
      </a:accent4>
      <a:accent5>
        <a:srgbClr val="0061AF"/>
      </a:accent5>
      <a:accent6>
        <a:srgbClr val="FFB421"/>
      </a:accent6>
      <a:hlink>
        <a:srgbClr val="00457C"/>
      </a:hlink>
      <a:folHlink>
        <a:srgbClr val="ED9D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apters">
  <a:themeElements>
    <a:clrScheme name="Personnalisé 1">
      <a:dk1>
        <a:srgbClr val="00457C"/>
      </a:dk1>
      <a:lt1>
        <a:srgbClr val="FFFFFF"/>
      </a:lt1>
      <a:dk2>
        <a:srgbClr val="00457C"/>
      </a:dk2>
      <a:lt2>
        <a:srgbClr val="FFFFFF"/>
      </a:lt2>
      <a:accent1>
        <a:srgbClr val="00457C"/>
      </a:accent1>
      <a:accent2>
        <a:srgbClr val="ED9D00"/>
      </a:accent2>
      <a:accent3>
        <a:srgbClr val="005396"/>
      </a:accent3>
      <a:accent4>
        <a:srgbClr val="FFAB07"/>
      </a:accent4>
      <a:accent5>
        <a:srgbClr val="0061AF"/>
      </a:accent5>
      <a:accent6>
        <a:srgbClr val="FFB421"/>
      </a:accent6>
      <a:hlink>
        <a:srgbClr val="00457C"/>
      </a:hlink>
      <a:folHlink>
        <a:srgbClr val="ED9D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tent ">
  <a:themeElements>
    <a:clrScheme name="Personnalisé 1">
      <a:dk1>
        <a:srgbClr val="00457C"/>
      </a:dk1>
      <a:lt1>
        <a:srgbClr val="FFFFFF"/>
      </a:lt1>
      <a:dk2>
        <a:srgbClr val="00457C"/>
      </a:dk2>
      <a:lt2>
        <a:srgbClr val="FFFFFF"/>
      </a:lt2>
      <a:accent1>
        <a:srgbClr val="00457C"/>
      </a:accent1>
      <a:accent2>
        <a:srgbClr val="ED9D00"/>
      </a:accent2>
      <a:accent3>
        <a:srgbClr val="005396"/>
      </a:accent3>
      <a:accent4>
        <a:srgbClr val="FFAB07"/>
      </a:accent4>
      <a:accent5>
        <a:srgbClr val="0061AF"/>
      </a:accent5>
      <a:accent6>
        <a:srgbClr val="FFB421"/>
      </a:accent6>
      <a:hlink>
        <a:srgbClr val="00457C"/>
      </a:hlink>
      <a:folHlink>
        <a:srgbClr val="ED9D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ank you">
  <a:themeElements>
    <a:clrScheme name="Personnalisé 1">
      <a:dk1>
        <a:srgbClr val="00457C"/>
      </a:dk1>
      <a:lt1>
        <a:srgbClr val="FFFFFF"/>
      </a:lt1>
      <a:dk2>
        <a:srgbClr val="00457C"/>
      </a:dk2>
      <a:lt2>
        <a:srgbClr val="FFFFFF"/>
      </a:lt2>
      <a:accent1>
        <a:srgbClr val="00457C"/>
      </a:accent1>
      <a:accent2>
        <a:srgbClr val="ED9D00"/>
      </a:accent2>
      <a:accent3>
        <a:srgbClr val="005396"/>
      </a:accent3>
      <a:accent4>
        <a:srgbClr val="FFAB07"/>
      </a:accent4>
      <a:accent5>
        <a:srgbClr val="0061AF"/>
      </a:accent5>
      <a:accent6>
        <a:srgbClr val="FFB421"/>
      </a:accent6>
      <a:hlink>
        <a:srgbClr val="00457C"/>
      </a:hlink>
      <a:folHlink>
        <a:srgbClr val="ED9D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ED07D2E559424F94E7FB9CBD9AB9E8" ma:contentTypeVersion="8" ma:contentTypeDescription="Crée un document." ma:contentTypeScope="" ma:versionID="206f693fe51db8010fda8d5c8f957b8a">
  <xsd:schema xmlns:xsd="http://www.w3.org/2001/XMLSchema" xmlns:xs="http://www.w3.org/2001/XMLSchema" xmlns:p="http://schemas.microsoft.com/office/2006/metadata/properties" xmlns:ns3="fb10ec26-9e8b-4c26-8abf-426393b0bdfa" targetNamespace="http://schemas.microsoft.com/office/2006/metadata/properties" ma:root="true" ma:fieldsID="ae6c7d0053a9a786884ce768229dd898" ns3:_="">
    <xsd:import namespace="fb10ec26-9e8b-4c26-8abf-426393b0bdf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_activity" minOccurs="0"/>
                <xsd:element ref="ns3:MediaServiceObjectDetectorVersions" minOccurs="0"/>
                <xsd:element ref="ns3:MediaServiceSearchPropertie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10ec26-9e8b-4c26-8abf-426393b0bd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b10ec26-9e8b-4c26-8abf-426393b0bdfa" xsi:nil="true"/>
  </documentManagement>
</p:properties>
</file>

<file path=customXml/itemProps1.xml><?xml version="1.0" encoding="utf-8"?>
<ds:datastoreItem xmlns:ds="http://schemas.openxmlformats.org/officeDocument/2006/customXml" ds:itemID="{E0B9EF33-18C1-4D47-8A11-A15671B3FF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10ec26-9e8b-4c26-8abf-426393b0bd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C898C3E-8F68-49F7-A759-9203F925B2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F108CB-2027-4000-A6C4-AC7A1C76B945}">
  <ds:schemaRefs>
    <ds:schemaRef ds:uri="http://purl.org/dc/terms/"/>
    <ds:schemaRef ds:uri="fb10ec26-9e8b-4c26-8abf-426393b0bdfa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2774</TotalTime>
  <Words>1098</Words>
  <Application>Microsoft Office PowerPoint</Application>
  <PresentationFormat>Widescreen</PresentationFormat>
  <Paragraphs>110</Paragraphs>
  <Slides>13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5</vt:i4>
      </vt:variant>
      <vt:variant>
        <vt:lpstr>Títulos de slides</vt:lpstr>
      </vt:variant>
      <vt:variant>
        <vt:i4>13</vt:i4>
      </vt:variant>
    </vt:vector>
  </HeadingPairs>
  <TitlesOfParts>
    <vt:vector size="23" baseType="lpstr">
      <vt:lpstr>ＭＳ Ｐゴシック</vt:lpstr>
      <vt:lpstr>Arial</vt:lpstr>
      <vt:lpstr>Arial Narrow</vt:lpstr>
      <vt:lpstr>Calibri</vt:lpstr>
      <vt:lpstr>Wingdings</vt:lpstr>
      <vt:lpstr>1_Cover page</vt:lpstr>
      <vt:lpstr>Summary </vt:lpstr>
      <vt:lpstr>Chapters</vt:lpstr>
      <vt:lpstr>Content </vt:lpstr>
      <vt:lpstr>Thank you</vt:lpstr>
      <vt:lpstr>Apresentação do PowerPoint</vt:lpstr>
      <vt:lpstr>Outline of the presentation</vt:lpstr>
      <vt:lpstr>Introduction</vt:lpstr>
      <vt:lpstr>Introdução</vt:lpstr>
      <vt:lpstr>Introdução</vt:lpstr>
      <vt:lpstr>Sistema de resiliência na gestão de activos rodoviários</vt:lpstr>
      <vt:lpstr>Sistema de resiliência na gestão de activos rodoviários</vt:lpstr>
      <vt:lpstr>Sistema de resiliência na gestão de activos rodoviários</vt:lpstr>
      <vt:lpstr>Adaptaçãos às mudanças climáticas:</vt:lpstr>
      <vt:lpstr>Custos e benefícios da resiliência</vt:lpstr>
      <vt:lpstr>Custos e benefícios da resiliência</vt:lpstr>
      <vt:lpstr>Considerações finais</vt:lpstr>
      <vt:lpstr>Obrigado pela atenção!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Aipcr Piarc</dc:creator>
  <cp:lastModifiedBy>Calado Ouana</cp:lastModifiedBy>
  <cp:revision>293</cp:revision>
  <dcterms:created xsi:type="dcterms:W3CDTF">2019-10-28T10:19:34Z</dcterms:created>
  <dcterms:modified xsi:type="dcterms:W3CDTF">2025-11-12T08:13:28Z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0x010100BAED07D2E559424F94E7FB9CBD9AB9E8</vt:lpwstr>
  </property>
  <property fmtid="{D5CDD505-2E9C-101B-9397-08002B2CF9AE}" pid="3" name="MSIP_Label_5a024da7-7918-49c2-a744-b84d0bf2c679_Enabled">
    <vt:lpwstr>true</vt:lpwstr>
  </property>
  <property fmtid="{D5CDD505-2E9C-101B-9397-08002B2CF9AE}" pid="4" name="MSIP_Label_5a024da7-7918-49c2-a744-b84d0bf2c679_SetDate">
    <vt:lpwstr>2025-08-25T05:49:27Z</vt:lpwstr>
  </property>
  <property fmtid="{D5CDD505-2E9C-101B-9397-08002B2CF9AE}" pid="5" name="MSIP_Label_5a024da7-7918-49c2-a744-b84d0bf2c679_Method">
    <vt:lpwstr>Standard</vt:lpwstr>
  </property>
  <property fmtid="{D5CDD505-2E9C-101B-9397-08002B2CF9AE}" pid="6" name="MSIP_Label_5a024da7-7918-49c2-a744-b84d0bf2c679_Name">
    <vt:lpwstr>General</vt:lpwstr>
  </property>
  <property fmtid="{D5CDD505-2E9C-101B-9397-08002B2CF9AE}" pid="7" name="MSIP_Label_5a024da7-7918-49c2-a744-b84d0bf2c679_SiteId">
    <vt:lpwstr>24236235-bb51-454e-8f47-206699c7e33b</vt:lpwstr>
  </property>
  <property fmtid="{D5CDD505-2E9C-101B-9397-08002B2CF9AE}" pid="8" name="MSIP_Label_5a024da7-7918-49c2-a744-b84d0bf2c679_ActionId">
    <vt:lpwstr>d158648b-d746-42b6-b074-8318921327ed</vt:lpwstr>
  </property>
  <property fmtid="{D5CDD505-2E9C-101B-9397-08002B2CF9AE}" pid="9" name="MSIP_Label_5a024da7-7918-49c2-a744-b84d0bf2c679_ContentBits">
    <vt:lpwstr>1</vt:lpwstr>
  </property>
  <property fmtid="{D5CDD505-2E9C-101B-9397-08002B2CF9AE}" pid="10" name="MSIP_Label_5a024da7-7918-49c2-a744-b84d0bf2c679_Tag">
    <vt:lpwstr>10, 3, 0, 1</vt:lpwstr>
  </property>
  <property fmtid="{D5CDD505-2E9C-101B-9397-08002B2CF9AE}" pid="11" name="ClassificationContentMarkingHeaderLocations">
    <vt:lpwstr>1_Cover page:3\Summary :3\Chapters:3\Content :3\Thank you:3</vt:lpwstr>
  </property>
  <property fmtid="{D5CDD505-2E9C-101B-9397-08002B2CF9AE}" pid="12" name="ClassificationContentMarkingHeaderText">
    <vt:lpwstr>Sensitivity - General</vt:lpwstr>
  </property>
</Properties>
</file>