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4"/>
    <p:sldMasterId id="2147483695" r:id="rId5"/>
    <p:sldMasterId id="2147483702" r:id="rId6"/>
    <p:sldMasterId id="2147483648" r:id="rId7"/>
    <p:sldMasterId id="2147483721" r:id="rId8"/>
  </p:sldMasterIdLst>
  <p:notesMasterIdLst>
    <p:notesMasterId r:id="rId29"/>
  </p:notesMasterIdLst>
  <p:handoutMasterIdLst>
    <p:handoutMasterId r:id="rId30"/>
  </p:handoutMasterIdLst>
  <p:sldIdLst>
    <p:sldId id="310" r:id="rId9"/>
    <p:sldId id="1083" r:id="rId10"/>
    <p:sldId id="1100" r:id="rId11"/>
    <p:sldId id="1084" r:id="rId12"/>
    <p:sldId id="1085" r:id="rId13"/>
    <p:sldId id="1086" r:id="rId14"/>
    <p:sldId id="1087" r:id="rId15"/>
    <p:sldId id="1088" r:id="rId16"/>
    <p:sldId id="1089" r:id="rId17"/>
    <p:sldId id="1092" r:id="rId18"/>
    <p:sldId id="1094" r:id="rId19"/>
    <p:sldId id="1093" r:id="rId20"/>
    <p:sldId id="1090" r:id="rId21"/>
    <p:sldId id="1096" r:id="rId22"/>
    <p:sldId id="1091" r:id="rId23"/>
    <p:sldId id="1095" r:id="rId24"/>
    <p:sldId id="1097" r:id="rId25"/>
    <p:sldId id="1098" r:id="rId26"/>
    <p:sldId id="1099" r:id="rId27"/>
    <p:sldId id="322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" initials="PMQ" lastIdx="1" clrIdx="0">
    <p:extLst>
      <p:ext uri="{19B8F6BF-5375-455C-9EA6-DF929625EA0E}">
        <p15:presenceInfo xmlns:p15="http://schemas.microsoft.com/office/powerpoint/2012/main" userId="PATRI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395"/>
    <a:srgbClr val="CCECFF"/>
    <a:srgbClr val="ED9D00"/>
    <a:srgbClr val="00457C"/>
    <a:srgbClr val="CCCCFF"/>
    <a:srgbClr val="FFFF00"/>
    <a:srgbClr val="99FF66"/>
    <a:srgbClr val="9999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85C6F5-468F-42F5-835B-7EB23762FBBC}" v="67" dt="2025-11-07T07:09:43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94694" autoAdjust="0"/>
  </p:normalViewPr>
  <p:slideViewPr>
    <p:cSldViewPr snapToGrid="0" showGuides="1">
      <p:cViewPr varScale="1">
        <p:scale>
          <a:sx n="62" d="100"/>
          <a:sy n="62" d="100"/>
        </p:scale>
        <p:origin x="808" y="44"/>
      </p:cViewPr>
      <p:guideLst>
        <p:guide orient="horz" pos="19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204"/>
    </p:cViewPr>
  </p:sorterViewPr>
  <p:notesViewPr>
    <p:cSldViewPr snapToGrid="0" showGuides="1">
      <p:cViewPr varScale="1">
        <p:scale>
          <a:sx n="66" d="100"/>
          <a:sy n="66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E9DE95-B839-4AB1-B120-27845D3209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BE482A-D82B-412F-A54E-E454DB9C35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0853E-C656-47B6-8FE3-175E5667AB6E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380932-8C88-4740-ADAF-2BDF6CF69B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942926-C02B-4593-9BFD-630777B057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F4D50-401C-4B4F-ABF9-423C9A3708C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829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98443-B822-42D5-80AC-374CE1E6419D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34FB0-3D88-4984-8793-EDC0907987C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6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jpeg"/><Relationship Id="rId11" Type="http://schemas.openxmlformats.org/officeDocument/2006/relationships/image" Target="../media/image8.png"/><Relationship Id="rId5" Type="http://schemas.openxmlformats.org/officeDocument/2006/relationships/image" Target="../media/image20.png"/><Relationship Id="rId10" Type="http://schemas.openxmlformats.org/officeDocument/2006/relationships/image" Target="../media/image7.jpe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98986D3-C59F-426A-9EE0-D4B270CE69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6344" y="2946068"/>
            <a:ext cx="7356749" cy="4778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Name of the speaker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B13E4CD-13B6-4B4B-81E0-224E0B9C6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6344" y="3452222"/>
            <a:ext cx="7356749" cy="5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Position and organisation of the speaker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F6AC509A-F52D-4B2D-9A0D-FBE97F198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689" y="2117472"/>
            <a:ext cx="11090274" cy="74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00457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0E2645A-7196-4F18-9D1D-8687E62537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0126" y="3972076"/>
            <a:ext cx="9736183" cy="392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Title of the workshop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8645B6-D29E-479E-821B-BE946B0848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16344" y="4381529"/>
            <a:ext cx="7388030" cy="39286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                                 12-14 </a:t>
            </a:r>
            <a:r>
              <a:rPr lang="fr-FR" dirty="0" err="1"/>
              <a:t>November</a:t>
            </a:r>
            <a:r>
              <a:rPr lang="fr-FR" dirty="0"/>
              <a:t>, 2025 / Maputo, Mozambique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52F900-DFCA-45EA-9C74-55A6FC3BA2D6}"/>
              </a:ext>
            </a:extLst>
          </p:cNvPr>
          <p:cNvSpPr/>
          <p:nvPr userDrawn="1"/>
        </p:nvSpPr>
        <p:spPr>
          <a:xfrm>
            <a:off x="550863" y="6374206"/>
            <a:ext cx="11090274" cy="483794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7E3C9D3-8465-4929-B67F-36A290B5EE12}"/>
              </a:ext>
            </a:extLst>
          </p:cNvPr>
          <p:cNvSpPr txBox="1"/>
          <p:nvPr userDrawn="1"/>
        </p:nvSpPr>
        <p:spPr>
          <a:xfrm>
            <a:off x="550689" y="6462214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/>
                </a:solidFill>
                <a:latin typeface="Arial Narrow" panose="020B0606020202030204" pitchFamily="34" charset="0"/>
              </a:rPr>
              <a:t>World Road Association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D7A057A-6787-406F-9392-487D79F16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0"/>
          <a:stretch/>
        </p:blipFill>
        <p:spPr>
          <a:xfrm>
            <a:off x="990203" y="4884796"/>
            <a:ext cx="1898051" cy="1146354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Rectangle 6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7" name="Rectangle 8"/>
          <p:cNvSpPr>
            <a:spLocks noChangeArrowheads="1"/>
          </p:cNvSpPr>
          <p:nvPr userDrawn="1"/>
        </p:nvSpPr>
        <p:spPr bwMode="auto">
          <a:xfrm>
            <a:off x="627018" y="2365538"/>
            <a:ext cx="62811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 descr="야외, 하늘, 구름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EBFCC1-6295-21CF-137C-E899461B34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2" b="19923"/>
          <a:stretch>
            <a:fillRect/>
          </a:stretch>
        </p:blipFill>
        <p:spPr>
          <a:xfrm>
            <a:off x="550689" y="457200"/>
            <a:ext cx="3613665" cy="1572263"/>
          </a:xfrm>
          <a:prstGeom prst="rect">
            <a:avLst/>
          </a:prstGeom>
        </p:spPr>
      </p:pic>
      <p:pic>
        <p:nvPicPr>
          <p:cNvPr id="8" name="그림 7" descr="야외, 의류, 사람, 하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8A12C5-17D9-6964-AD00-7DDD536A8C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5"/>
          <a:stretch>
            <a:fillRect/>
          </a:stretch>
        </p:blipFill>
        <p:spPr>
          <a:xfrm>
            <a:off x="4240683" y="457200"/>
            <a:ext cx="3548970" cy="1572263"/>
          </a:xfrm>
          <a:prstGeom prst="rect">
            <a:avLst/>
          </a:prstGeom>
        </p:spPr>
      </p:pic>
      <p:pic>
        <p:nvPicPr>
          <p:cNvPr id="15" name="그림 14" descr="야외, 지상, 콘크리트 다리, 다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1FC9E1-8A06-5A5C-60C2-C79625401E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4"/>
          <a:stretch>
            <a:fillRect/>
          </a:stretch>
        </p:blipFill>
        <p:spPr>
          <a:xfrm>
            <a:off x="7865981" y="457200"/>
            <a:ext cx="3774981" cy="1572263"/>
          </a:xfrm>
          <a:prstGeom prst="rect">
            <a:avLst/>
          </a:prstGeom>
        </p:spPr>
      </p:pic>
      <p:pic>
        <p:nvPicPr>
          <p:cNvPr id="28" name="Picture 7" descr="imagesbank">
            <a:extLst>
              <a:ext uri="{FF2B5EF4-FFF2-40B4-BE49-F238E27FC236}">
                <a16:creationId xmlns:a16="http://schemas.microsoft.com/office/drawing/2014/main" id="{CC980BF9-85F3-5BC4-4126-8FD3722C4E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81" y="5221887"/>
            <a:ext cx="1997971" cy="62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1" descr="LOGOTIPO_ANE E FUNDO_TRANSPARENTE-01">
            <a:extLst>
              <a:ext uri="{FF2B5EF4-FFF2-40B4-BE49-F238E27FC236}">
                <a16:creationId xmlns:a16="http://schemas.microsoft.com/office/drawing/2014/main" id="{75555FC3-269B-7679-C700-A21E5FF7CA3D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8994" r="5333" b="21214"/>
          <a:stretch>
            <a:fillRect/>
          </a:stretch>
        </p:blipFill>
        <p:spPr bwMode="auto">
          <a:xfrm>
            <a:off x="7694399" y="5203237"/>
            <a:ext cx="1297329" cy="73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4" descr="Logo&#10;&#10;Description automatically generated">
            <a:extLst>
              <a:ext uri="{FF2B5EF4-FFF2-40B4-BE49-F238E27FC236}">
                <a16:creationId xmlns:a16="http://schemas.microsoft.com/office/drawing/2014/main" id="{0800577C-6048-05BE-AC25-B2FF3147FDB9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75" y="5109473"/>
            <a:ext cx="1202318" cy="91369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3963AF2-19A6-EEA7-4286-D630D1DF79A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8513" y="5001123"/>
            <a:ext cx="1560548" cy="11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2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4" name="Image 3" descr="Une image contenant extérieur, route, nature, montagne&#10;&#10;Description générée automatiquement">
            <a:extLst>
              <a:ext uri="{FF2B5EF4-FFF2-40B4-BE49-F238E27FC236}">
                <a16:creationId xmlns:a16="http://schemas.microsoft.com/office/drawing/2014/main" id="{E71763A9-529A-4AA7-8F99-EE27FC6D9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093882" cy="22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3" name="Image 2" descr="Une image contenant train, voie, extérieur, scène&#10;&#10;Description générée automatiquement">
            <a:extLst>
              <a:ext uri="{FF2B5EF4-FFF2-40B4-BE49-F238E27FC236}">
                <a16:creationId xmlns:a16="http://schemas.microsoft.com/office/drawing/2014/main" id="{CB0D8573-BD59-4554-9733-0D6A88FCB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108892" cy="22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1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7DF02E-7AE2-435D-B251-318E94A927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95562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7EEA30-D396-4539-85C6-24EBC2976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39976A-5FDE-45E4-A77C-9CBC72E243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7688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373A1559-2EC2-4600-84CE-9F66909C882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826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866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7DF02E-7AE2-435D-B251-318E94A927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9843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459028"/>
            <a:ext cx="11097491" cy="67108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attention!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B31504B-0412-40E4-9F52-364110757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3452" y="1683651"/>
            <a:ext cx="4317468" cy="593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Name of the speaker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9FBA3AA-F47A-45C6-9F1D-ED506AB58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3452" y="2944102"/>
            <a:ext cx="4319067" cy="428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1" kern="1200" smtClean="0">
                <a:solidFill>
                  <a:srgbClr val="00457D"/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Enter email </a:t>
            </a:r>
            <a:r>
              <a:rPr lang="fr-FR" dirty="0" err="1"/>
              <a:t>address</a:t>
            </a:r>
            <a:endParaRPr lang="fr-FR" dirty="0"/>
          </a:p>
        </p:txBody>
      </p:sp>
      <p:pic>
        <p:nvPicPr>
          <p:cNvPr id="16" name="Image 1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4B58650-8DFD-41D6-AC95-23D8C201F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103" y="1937053"/>
            <a:ext cx="523896" cy="523896"/>
          </a:xfrm>
          <a:prstGeom prst="rect">
            <a:avLst/>
          </a:prstGeom>
        </p:spPr>
      </p:pic>
      <p:pic>
        <p:nvPicPr>
          <p:cNvPr id="18" name="Image 17" descr="Une image contenant roue, dessin&#10;&#10;Description générée automatiquement">
            <a:extLst>
              <a:ext uri="{FF2B5EF4-FFF2-40B4-BE49-F238E27FC236}">
                <a16:creationId xmlns:a16="http://schemas.microsoft.com/office/drawing/2014/main" id="{A9C0E22B-0C13-41B2-AE35-9C7942977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909" y="1937053"/>
            <a:ext cx="523896" cy="523896"/>
          </a:xfrm>
          <a:prstGeom prst="rect">
            <a:avLst/>
          </a:prstGeom>
        </p:spPr>
      </p:pic>
      <p:pic>
        <p:nvPicPr>
          <p:cNvPr id="20" name="Image 1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047B379-C54E-41C6-96B2-F8AF6F3E17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735" y="3221652"/>
            <a:ext cx="523896" cy="523896"/>
          </a:xfrm>
          <a:prstGeom prst="rect">
            <a:avLst/>
          </a:prstGeom>
        </p:spPr>
      </p:pic>
      <p:pic>
        <p:nvPicPr>
          <p:cNvPr id="22" name="Image 2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3CA129E-B24E-4A4C-A46E-6B68586938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103" y="3224115"/>
            <a:ext cx="523896" cy="523896"/>
          </a:xfrm>
          <a:prstGeom prst="rect">
            <a:avLst/>
          </a:prstGeom>
        </p:spPr>
      </p:pic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8194B4BA-969C-4B47-80E8-1ADE2BF48A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3452" y="2305418"/>
            <a:ext cx="4317468" cy="518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Position of the speaker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5E757-ECB6-4D4D-9282-D25BCE972143}"/>
              </a:ext>
            </a:extLst>
          </p:cNvPr>
          <p:cNvSpPr/>
          <p:nvPr userDrawn="1"/>
        </p:nvSpPr>
        <p:spPr>
          <a:xfrm>
            <a:off x="8587103" y="2626903"/>
            <a:ext cx="165350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@</a:t>
            </a:r>
            <a:r>
              <a:rPr lang="fr-FR" sz="1700" dirty="0" err="1">
                <a:latin typeface="Arial Narrow" panose="020B0606020202030204" pitchFamily="34" charset="0"/>
              </a:rPr>
              <a:t>PIARC_Roads</a:t>
            </a:r>
            <a:endParaRPr lang="fr-FR" sz="1700" dirty="0">
              <a:latin typeface="Arial Narrow" panose="020B0606020202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0C51BC-F676-4984-A943-BBF90E53B885}"/>
              </a:ext>
            </a:extLst>
          </p:cNvPr>
          <p:cNvSpPr/>
          <p:nvPr userDrawn="1"/>
        </p:nvSpPr>
        <p:spPr>
          <a:xfrm>
            <a:off x="10240612" y="2495723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E16AF-4DFF-4D8D-AF3F-CF70162855C4}"/>
              </a:ext>
            </a:extLst>
          </p:cNvPr>
          <p:cNvSpPr/>
          <p:nvPr userDrawn="1"/>
        </p:nvSpPr>
        <p:spPr>
          <a:xfrm>
            <a:off x="8529759" y="3805438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923866-3DD0-4F46-BFEE-D678954C7E2D}"/>
              </a:ext>
            </a:extLst>
          </p:cNvPr>
          <p:cNvSpPr/>
          <p:nvPr userDrawn="1"/>
        </p:nvSpPr>
        <p:spPr>
          <a:xfrm>
            <a:off x="10240612" y="3800746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D5F4A3-7BDC-46C0-A023-333366ABC0A3}"/>
              </a:ext>
            </a:extLst>
          </p:cNvPr>
          <p:cNvSpPr/>
          <p:nvPr userDrawn="1"/>
        </p:nvSpPr>
        <p:spPr>
          <a:xfrm>
            <a:off x="9034087" y="4504570"/>
            <a:ext cx="1778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fr-FR" sz="2000" b="1" dirty="0">
                <a:solidFill>
                  <a:srgbClr val="ED9D00"/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sp>
        <p:nvSpPr>
          <p:cNvPr id="38" name="Espace réservé du texte 4">
            <a:extLst>
              <a:ext uri="{FF2B5EF4-FFF2-40B4-BE49-F238E27FC236}">
                <a16:creationId xmlns:a16="http://schemas.microsoft.com/office/drawing/2014/main" id="{8BC39445-9F9E-462D-924E-8172B4D64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3453" y="3465720"/>
            <a:ext cx="4319067" cy="428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@twitter</a:t>
            </a:r>
          </a:p>
        </p:txBody>
      </p:sp>
      <p:pic>
        <p:nvPicPr>
          <p:cNvPr id="35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D7A057A-6787-406F-9392-487D79F16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0"/>
          <a:stretch/>
        </p:blipFill>
        <p:spPr>
          <a:xfrm>
            <a:off x="520584" y="1459123"/>
            <a:ext cx="1466495" cy="88571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91B92F5-C0FA-1660-CDDD-7732E7CBDAB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9063" y="4922121"/>
            <a:ext cx="11095682" cy="1572904"/>
          </a:xfrm>
          <a:prstGeom prst="rect">
            <a:avLst/>
          </a:prstGeom>
        </p:spPr>
      </p:pic>
      <p:pic>
        <p:nvPicPr>
          <p:cNvPr id="13" name="Picture 7" descr="imagesbank">
            <a:extLst>
              <a:ext uri="{FF2B5EF4-FFF2-40B4-BE49-F238E27FC236}">
                <a16:creationId xmlns:a16="http://schemas.microsoft.com/office/drawing/2014/main" id="{1E164FB9-6E6B-D4B5-1E61-35068F3028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82" y="2626903"/>
            <a:ext cx="2216430" cy="69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" descr="LOGOTIPO_ANE E FUNDO_TRANSPARENTE-01">
            <a:extLst>
              <a:ext uri="{FF2B5EF4-FFF2-40B4-BE49-F238E27FC236}">
                <a16:creationId xmlns:a16="http://schemas.microsoft.com/office/drawing/2014/main" id="{5AF5CE99-0127-4220-8C23-6DFEFD6567E8}"/>
              </a:ext>
            </a:extLst>
          </p:cNvPr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8994" r="5333" b="21214"/>
          <a:stretch>
            <a:fillRect/>
          </a:stretch>
        </p:blipFill>
        <p:spPr bwMode="auto">
          <a:xfrm>
            <a:off x="678049" y="3603636"/>
            <a:ext cx="1202318" cy="69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Logo&#10;&#10;Description automatically generated">
            <a:extLst>
              <a:ext uri="{FF2B5EF4-FFF2-40B4-BE49-F238E27FC236}">
                <a16:creationId xmlns:a16="http://schemas.microsoft.com/office/drawing/2014/main" id="{E45B7940-BB28-3B72-1841-180777CA2898}"/>
              </a:ext>
            </a:extLst>
          </p:cNvPr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23" y="3487341"/>
            <a:ext cx="1113598" cy="83848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D7EEBAC-E07A-7552-697A-34C93A94411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41896" y="1442434"/>
            <a:ext cx="1416649" cy="10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7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7DF02E-7AE2-435D-B251-318E94A927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942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6"/>
            <a:ext cx="6894966" cy="41036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F2AC08E-000F-4F51-9F8C-E0FA341C71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45830" y="561068"/>
            <a:ext cx="4197112" cy="542857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46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6" name="Image 5" descr="Une image contenant montagne, train, extérieur, pont&#10;&#10;Description générée automatiquement">
            <a:extLst>
              <a:ext uri="{FF2B5EF4-FFF2-40B4-BE49-F238E27FC236}">
                <a16:creationId xmlns:a16="http://schemas.microsoft.com/office/drawing/2014/main" id="{683AD6D3-058E-4DA1-915A-489EA03D3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9917" y="561068"/>
            <a:ext cx="4191220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4" name="Image 3" descr="Une image contenant plante, arbre, vue, couvert&#10;&#10;Description générée automatiquement">
            <a:extLst>
              <a:ext uri="{FF2B5EF4-FFF2-40B4-BE49-F238E27FC236}">
                <a16:creationId xmlns:a16="http://schemas.microsoft.com/office/drawing/2014/main" id="{E81027A4-08F4-4061-B032-E6C1740B7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737" y="570998"/>
            <a:ext cx="4219400" cy="56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8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6" name="Image 5" descr="Une image contenant voie, train, herbe, montagne&#10;&#10;Description générée automatiquement">
            <a:extLst>
              <a:ext uri="{FF2B5EF4-FFF2-40B4-BE49-F238E27FC236}">
                <a16:creationId xmlns:a16="http://schemas.microsoft.com/office/drawing/2014/main" id="{0B4E3409-BE52-42E7-A5AD-FEEFB0C1C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981" y="561068"/>
            <a:ext cx="4190156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2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36FAD6EA-10FB-4E78-9035-38CF409E84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3814042"/>
            <a:ext cx="11090274" cy="224385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5099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4" name="Image 3" descr="Une image contenant bâtiment, circuit, route&#10;&#10;Description générée automatiquement">
            <a:extLst>
              <a:ext uri="{FF2B5EF4-FFF2-40B4-BE49-F238E27FC236}">
                <a16:creationId xmlns:a16="http://schemas.microsoft.com/office/drawing/2014/main" id="{FA952338-AC4B-4DBC-843D-21C160929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1"/>
            <a:ext cx="11090274" cy="22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2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3" name="Image 2" descr="Une image contenant scène, voie, route, train&#10;&#10;Description générée automatiquement">
            <a:extLst>
              <a:ext uri="{FF2B5EF4-FFF2-40B4-BE49-F238E27FC236}">
                <a16:creationId xmlns:a16="http://schemas.microsoft.com/office/drawing/2014/main" id="{1B18A8C4-0E27-42D8-800B-CD19B2F583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103428" cy="22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00FB1D-7FB1-41CF-844E-1F3520F54467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03B26-BDC0-41C6-8DF3-C7F1E875F2C3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D9D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101CC-40D6-058A-9BF7-F6D3E9B6F8C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477DB-F815-8B72-F916-5719ADDFD7B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31987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1D71CFA-D91E-4DEC-9100-F58C1A5438A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564A6A4B-9DB7-4C6E-8F7C-1E2BC03674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A7C212-7ABC-675F-A51C-C7372008CDB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086CD-CD4E-2CBD-AFF4-B5EC4160A38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425146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48" r:id="rId2"/>
    <p:sldLayoutId id="2147483749" r:id="rId3"/>
    <p:sldLayoutId id="214748375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33" userDrawn="1">
          <p15:clr>
            <a:srgbClr val="F26B43"/>
          </p15:clr>
        </p15:guide>
        <p15:guide id="2" orient="horz" pos="41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B15804-3C59-4CE5-B41F-C4A6DB40E9C1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71EEACED-4FC7-4571-9ACA-7F8151F802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3B303F-BBE6-A855-A648-08D2DC885CD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5FDC2-8407-ED56-6241-E771A5C514B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97876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12" r:id="rId2"/>
    <p:sldLayoutId id="2147483752" r:id="rId3"/>
    <p:sldLayoutId id="2147483755" r:id="rId4"/>
    <p:sldLayoutId id="214748375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0F6EAC-293B-419E-8979-A060C1AEF5C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CC25B36-022B-4EAD-AE28-86A5EEBE4D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1E426-A078-1D2A-73C2-90FC0A62BEC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5D472-06F4-9405-FD84-D7F8E5F3303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84672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22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03896-61A3-7C71-53DD-923107B4647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8F36F-CF06-C862-BBC7-DF9DBA52A34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8786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news/immersive-story/2024/01/31/building-beyond-tomorrow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news/immersive-story/2024/01/31/building-beyond-tomorrow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047D556F-B543-1D8B-B3E1-DF9500EAA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7734" y="4056520"/>
            <a:ext cx="9736183" cy="543235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dirty="0"/>
              <a:t>Improvement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Road</a:t>
            </a:r>
            <a:r>
              <a:rPr lang="ko-KR" altLang="en-US" dirty="0"/>
              <a:t> </a:t>
            </a:r>
            <a:r>
              <a:rPr lang="en-US" altLang="ko-KR" dirty="0"/>
              <a:t>Network Resilience </a:t>
            </a:r>
          </a:p>
          <a:p>
            <a:pPr>
              <a:lnSpc>
                <a:spcPct val="50000"/>
              </a:lnSpc>
            </a:pPr>
            <a:r>
              <a:rPr lang="en-US" altLang="ko-KR" dirty="0"/>
              <a:t>“Strategies for Cost-Effective Climate Change Adaptation and Sustainable Development”</a:t>
            </a:r>
            <a:endParaRPr lang="es-E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BA6D8FB-00DF-4A1E-B856-240D71FDB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Frederico Pedroso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7C1DFE-55E4-4100-AF9A-6EA9658A1C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Transport </a:t>
            </a:r>
            <a:r>
              <a:rPr lang="fr-FR" dirty="0" err="1"/>
              <a:t>Specialist</a:t>
            </a:r>
            <a:r>
              <a:rPr lang="fr-FR" dirty="0"/>
              <a:t>, World Bank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A40FF6-CFA7-47E8-9805-AC3D6988BD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The Road </a:t>
            </a:r>
            <a:r>
              <a:rPr lang="fr-FR" dirty="0" err="1"/>
              <a:t>Vulnerability</a:t>
            </a:r>
            <a:r>
              <a:rPr lang="fr-FR" dirty="0"/>
              <a:t> Sage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65BB5CF-0B68-4166-A6CC-5AA2934B23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16794" y="4556958"/>
            <a:ext cx="7358062" cy="392866"/>
          </a:xfrm>
        </p:spPr>
        <p:txBody>
          <a:bodyPr/>
          <a:lstStyle/>
          <a:p>
            <a:r>
              <a:rPr lang="fr-FR" altLang="ko-KR" dirty="0"/>
              <a:t>12-14 </a:t>
            </a:r>
            <a:r>
              <a:rPr lang="en-US" altLang="ko-KR" dirty="0"/>
              <a:t>November</a:t>
            </a:r>
            <a:r>
              <a:rPr lang="fr-FR" altLang="ko-KR" dirty="0"/>
              <a:t> 2025 / Maputo, Mozambique</a:t>
            </a:r>
          </a:p>
          <a:p>
            <a:endParaRPr lang="fr-FR" altLang="ko-KR" dirty="0"/>
          </a:p>
          <a:p>
            <a:endParaRPr lang="fr-FR" dirty="0"/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6457D35F-3D3F-B14B-D876-EBCC8602BF32}"/>
              </a:ext>
            </a:extLst>
          </p:cNvPr>
          <p:cNvSpPr txBox="1">
            <a:spLocks/>
          </p:cNvSpPr>
          <p:nvPr/>
        </p:nvSpPr>
        <p:spPr>
          <a:xfrm>
            <a:off x="4245355" y="3972675"/>
            <a:ext cx="7356749" cy="5232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ED9D0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07B96F59-F8A3-166C-E724-8BF5577FA226}"/>
              </a:ext>
            </a:extLst>
          </p:cNvPr>
          <p:cNvSpPr txBox="1">
            <a:spLocks/>
          </p:cNvSpPr>
          <p:nvPr/>
        </p:nvSpPr>
        <p:spPr>
          <a:xfrm>
            <a:off x="4246816" y="2613655"/>
            <a:ext cx="7356675" cy="1354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rgbClr val="00457C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BCA22-BDED-95BF-2BDB-9F1DC69A0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C3927-9F0B-942B-9EDB-6D4B9A26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Belize: Engineering Designs (2/2)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9360F-2A7E-A13D-32F9-EF7408578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54" y="1263323"/>
            <a:ext cx="6376442" cy="4331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2C5FF-3537-6B5A-F7D6-9EF61C9A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588" y="1919572"/>
            <a:ext cx="5917158" cy="43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1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BFA0-FBF3-4EE9-C47A-AF8D191CC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52A4-2085-3EB4-6483-0732D7FE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Samoa: Road Asset Management System (1/3)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AB15F28-1CC2-6B68-8CC7-17092D5C251E}"/>
              </a:ext>
            </a:extLst>
          </p:cNvPr>
          <p:cNvSpPr txBox="1">
            <a:spLocks/>
          </p:cNvSpPr>
          <p:nvPr/>
        </p:nvSpPr>
        <p:spPr>
          <a:xfrm>
            <a:off x="11002102" y="6321649"/>
            <a:ext cx="98755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9DFD55-3C28-40EF-9E31-A92D2E4017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ED337-DF44-75DA-6D52-B340C1B1E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93" y="1317984"/>
            <a:ext cx="4953691" cy="292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F96302-E2FC-42E3-F12B-1770A2DCA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9963"/>
            <a:ext cx="12192000" cy="2358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E9CFE-4B13-0480-BA9A-50EA1F109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1224">
            <a:off x="7329837" y="2229007"/>
            <a:ext cx="2562242" cy="3645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FF175-104B-72E4-D18B-B3678F1980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919" y="1517953"/>
            <a:ext cx="2672262" cy="3809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957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8F02A-84C9-52D5-719F-1ECC9C538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2291D8-5C2E-905E-7468-1F4C3329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Samoa: Road Asset Management System (2/3)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AA303-C5EF-E2C4-4BBF-A147D66A5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490" y="1513512"/>
            <a:ext cx="2734287" cy="3887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id="{4CC14176-7307-C98C-9522-16345F14F2E3}"/>
              </a:ext>
            </a:extLst>
          </p:cNvPr>
          <p:cNvSpPr txBox="1">
            <a:spLocks/>
          </p:cNvSpPr>
          <p:nvPr/>
        </p:nvSpPr>
        <p:spPr>
          <a:xfrm>
            <a:off x="1730490" y="5695145"/>
            <a:ext cx="8731018" cy="685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UnitPro" panose="020B0504030101020102" pitchFamily="34" charset="0"/>
                <a:cs typeface="UnitPro" panose="020B0504030101020102" pitchFamily="34" charset="0"/>
              </a:rPr>
              <a:t>Want to know more?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000000"/>
                </a:solidFill>
                <a:latin typeface="UnitPro" panose="020B0504030101020102" pitchFamily="34" charset="0"/>
                <a:cs typeface="UnitPro" panose="020B0504030101020102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UnitPro" panose="020B0504030101020102" pitchFamily="34" charset="0"/>
                <a:cs typeface="UnitPro" panose="020B0504030101020102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https://www.worldbank.org/en/news/immersive-story/2024/01/31/building-beyond-tomorrow</a:t>
            </a:r>
            <a:r>
              <a:rPr lang="en-US" sz="3200" dirty="0">
                <a:solidFill>
                  <a:srgbClr val="000000"/>
                </a:solidFill>
                <a:latin typeface="UnitPro" panose="020B0504030101020102" pitchFamily="34" charset="0"/>
                <a:cs typeface="UnitPro" panose="020B0504030101020102" pitchFamily="34" charset="0"/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B27139-15C6-D681-5F3E-F51AB70C8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70"/>
          <a:stretch/>
        </p:blipFill>
        <p:spPr bwMode="auto">
          <a:xfrm>
            <a:off x="5113798" y="1513512"/>
            <a:ext cx="2337666" cy="388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B9048-8D49-1A09-8218-1F694ADB8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0"/>
          <a:stretch/>
        </p:blipFill>
        <p:spPr bwMode="auto">
          <a:xfrm>
            <a:off x="8100485" y="1513511"/>
            <a:ext cx="2337666" cy="388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77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66C47-1098-4E03-63E3-80924A217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37ED41-F96E-A597-B08D-D7CF567F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Samoa: Road Asset Management System (3/3)</a:t>
            </a: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9C86E0C0-0843-08B2-9348-81CD7571F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41" y="3876227"/>
            <a:ext cx="4233311" cy="2015078"/>
          </a:xfrm>
          <a:prstGeom prst="rect">
            <a:avLst/>
          </a:prstGeom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id="{63CD982A-BD58-1B36-AD3F-96E3CDADAF97}"/>
              </a:ext>
            </a:extLst>
          </p:cNvPr>
          <p:cNvSpPr txBox="1">
            <a:spLocks/>
          </p:cNvSpPr>
          <p:nvPr/>
        </p:nvSpPr>
        <p:spPr>
          <a:xfrm>
            <a:off x="1754553" y="5947815"/>
            <a:ext cx="8731018" cy="685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UnitPro" panose="020B0504030101020102" pitchFamily="34" charset="0"/>
                <a:cs typeface="UnitPro" panose="020B0504030101020102" pitchFamily="34" charset="0"/>
              </a:rPr>
              <a:t>Want to know more?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000000"/>
                </a:solidFill>
                <a:latin typeface="UnitPro" panose="020B0504030101020102" pitchFamily="34" charset="0"/>
                <a:cs typeface="UnitPro" panose="020B0504030101020102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UnitPro" panose="020B0504030101020102" pitchFamily="34" charset="0"/>
                <a:cs typeface="UnitPro" panose="020B0504030101020102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https://www.worldbank.org/en/news/immersive-story/2024/01/31/building-beyond-tomorrow</a:t>
            </a:r>
            <a:r>
              <a:rPr lang="en-US" sz="3200" dirty="0">
                <a:solidFill>
                  <a:srgbClr val="000000"/>
                </a:solidFill>
                <a:latin typeface="UnitPro" panose="020B0504030101020102" pitchFamily="34" charset="0"/>
                <a:cs typeface="UnitPro" panose="020B0504030101020102" pitchFamily="34" charset="0"/>
              </a:rPr>
              <a:t> </a:t>
            </a:r>
          </a:p>
        </p:txBody>
      </p:sp>
      <p:pic>
        <p:nvPicPr>
          <p:cNvPr id="5" name="Picture 4" descr="A map of a island&#10;&#10;Description automatically generated">
            <a:extLst>
              <a:ext uri="{FF2B5EF4-FFF2-40B4-BE49-F238E27FC236}">
                <a16:creationId xmlns:a16="http://schemas.microsoft.com/office/drawing/2014/main" id="{37911081-82DB-F90C-D7CC-B390F1D9D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292" y="2071930"/>
            <a:ext cx="6446808" cy="3282329"/>
          </a:xfrm>
          <a:prstGeom prst="rect">
            <a:avLst/>
          </a:prstGeom>
        </p:spPr>
      </p:pic>
      <p:pic>
        <p:nvPicPr>
          <p:cNvPr id="6" name="Picture 5" descr="A map of a large island&#10;&#10;Description automatically generated">
            <a:extLst>
              <a:ext uri="{FF2B5EF4-FFF2-40B4-BE49-F238E27FC236}">
                <a16:creationId xmlns:a16="http://schemas.microsoft.com/office/drawing/2014/main" id="{D71C2817-9B62-ADAE-EFDA-21ABB7029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31" y="1383339"/>
            <a:ext cx="4317333" cy="23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42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AF55F-A60E-25E2-3A9F-F636C634E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CB06DD-3DF8-C6AC-8E8C-0F7EF835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Brazil: Performance Based Contracts (1/3)</a:t>
            </a:r>
          </a:p>
        </p:txBody>
      </p:sp>
      <p:pic>
        <p:nvPicPr>
          <p:cNvPr id="3" name="Imagen 14">
            <a:extLst>
              <a:ext uri="{FF2B5EF4-FFF2-40B4-BE49-F238E27FC236}">
                <a16:creationId xmlns:a16="http://schemas.microsoft.com/office/drawing/2014/main" id="{55E1E51E-A8FF-402D-901E-F5D5D098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58" y="2386300"/>
            <a:ext cx="5940162" cy="278225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29279F02-1D25-8AE8-C45C-48EEFBF627F3}"/>
              </a:ext>
            </a:extLst>
          </p:cNvPr>
          <p:cNvSpPr txBox="1"/>
          <p:nvPr/>
        </p:nvSpPr>
        <p:spPr>
          <a:xfrm>
            <a:off x="295128" y="2193460"/>
            <a:ext cx="5733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by World Bank for the Brazilian Pro-Roads Program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CREMA 2.0 contracts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Brazilian Pro-Roads Program 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Integrates climate resilience into road infrastructure management 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54D71C03-86D3-72FE-EBE7-6006B235ECBB}"/>
              </a:ext>
            </a:extLst>
          </p:cNvPr>
          <p:cNvSpPr txBox="1"/>
          <p:nvPr/>
        </p:nvSpPr>
        <p:spPr>
          <a:xfrm>
            <a:off x="89598" y="4831781"/>
            <a:ext cx="1149597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Roadmap for conducting resilience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Identification of climate hazards threatening 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integrity and functionality 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of road networks.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Focus on key elements that can be impacted by climate hazards.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Anticipates potential 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structural and operational disruptions 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across road network.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Provides 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pro-active adaptation measures and strategies 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to enhance resilience and mitigate risks.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3F64F-A042-A801-E672-E7181B8C73B8}"/>
              </a:ext>
            </a:extLst>
          </p:cNvPr>
          <p:cNvSpPr/>
          <p:nvPr/>
        </p:nvSpPr>
        <p:spPr>
          <a:xfrm>
            <a:off x="362309" y="3045126"/>
            <a:ext cx="4356340" cy="13370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BDE19F-A5A4-B2EC-70DB-DC0ACC76B75C}"/>
              </a:ext>
            </a:extLst>
          </p:cNvPr>
          <p:cNvSpPr>
            <a:spLocks noGrp="1"/>
          </p:cNvSpPr>
          <p:nvPr/>
        </p:nvSpPr>
        <p:spPr>
          <a:xfrm>
            <a:off x="0" y="1546535"/>
            <a:ext cx="12192000" cy="619419"/>
          </a:xfrm>
          <a:prstGeom prst="rect">
            <a:avLst/>
          </a:prstGeom>
          <a:solidFill>
            <a:schemeClr val="bg1"/>
          </a:solidFill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12760"/>
            <a:r>
              <a:rPr lang="en-US" sz="2600" b="1" cap="all" dirty="0">
                <a:solidFill>
                  <a:srgbClr val="0F38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Solution: AN Inspection Manual</a:t>
            </a:r>
          </a:p>
        </p:txBody>
      </p:sp>
    </p:spTree>
    <p:extLst>
      <p:ext uri="{BB962C8B-B14F-4D97-AF65-F5344CB8AC3E}">
        <p14:creationId xmlns:p14="http://schemas.microsoft.com/office/powerpoint/2010/main" val="388104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774D3-F6B6-C1E2-FC69-B20023BA7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7BECF4-E2CE-76D3-8790-23382C461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Brazil: Performance Based Contracts (2/3)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EB1D30-5504-0B3D-D121-212D54BBE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09" y="1300351"/>
            <a:ext cx="11456180" cy="209288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2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Hazard Identification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Climate models (IPCC+ history) to identify climate risks (floods, landslides).</a:t>
            </a:r>
          </a:p>
          <a:p>
            <a:pPr marR="0" lvl="2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Exposure Assessment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GIS tools to evaluate road exposure to identified hazards.</a:t>
            </a:r>
          </a:p>
          <a:p>
            <a:pPr marR="0" lvl="2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Fragility Assessment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Assessment of road segments based on their condition status.</a:t>
            </a:r>
          </a:p>
          <a:p>
            <a:pPr marR="0" lvl="2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Vulnerability and Criticality Assessment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Combine fragility + exposure to prioritize interventions.</a:t>
            </a:r>
          </a:p>
          <a:p>
            <a:pPr marR="0" lvl="2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 startAt="5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Resilience Strategies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Develop adaptation and maintenance measures to address issues.</a:t>
            </a:r>
          </a:p>
        </p:txBody>
      </p:sp>
      <p:pic>
        <p:nvPicPr>
          <p:cNvPr id="4" name="Imagen 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7F66606-297A-2121-364F-06BAED785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73"/>
          <a:stretch/>
        </p:blipFill>
        <p:spPr>
          <a:xfrm>
            <a:off x="804760" y="4054415"/>
            <a:ext cx="6039688" cy="1576780"/>
          </a:xfrm>
          <a:prstGeom prst="rect">
            <a:avLst/>
          </a:prstGeom>
        </p:spPr>
      </p:pic>
      <p:pic>
        <p:nvPicPr>
          <p:cNvPr id="5" name="Picture 4" descr="A map of the continent&#10;&#10;Description automatically generated">
            <a:extLst>
              <a:ext uri="{FF2B5EF4-FFF2-40B4-BE49-F238E27FC236}">
                <a16:creationId xmlns:a16="http://schemas.microsoft.com/office/drawing/2014/main" id="{CD5F8C4C-4088-C64C-8BFA-7CE28503D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8" t="-781" r="7429" b="1911"/>
          <a:stretch/>
        </p:blipFill>
        <p:spPr bwMode="auto">
          <a:xfrm>
            <a:off x="7696554" y="3670048"/>
            <a:ext cx="2776512" cy="2721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593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23138-D1DC-A26A-2919-D33691F3E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C14D9-ED44-20E5-E385-EBA89ED7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Brazil: Performance Based Contracts (3/3)</a:t>
            </a:r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E7818105-2101-FF71-7592-E6414BEB6F16}"/>
              </a:ext>
            </a:extLst>
          </p:cNvPr>
          <p:cNvSpPr txBox="1"/>
          <p:nvPr/>
        </p:nvSpPr>
        <p:spPr>
          <a:xfrm>
            <a:off x="547254" y="1296939"/>
            <a:ext cx="1149597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Guidelines for integrating climate resilience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road management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Highest standards 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of climate resilience and road safety.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Tools to assess and mitigate climate-related vulnerabilities.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Guidance on risk allocation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 between public and private sectors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Instrumental for </a:t>
            </a:r>
            <a:r>
              <a:rPr lang="en-US" sz="1600" b="1" dirty="0">
                <a:latin typeface="Poppins" pitchFamily="2" charset="77"/>
                <a:cs typeface="Poppins" pitchFamily="2" charset="77"/>
              </a:rPr>
              <a:t>resilience management plans 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(RMP).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7AA83E16-6792-5271-F507-B3D6298E0204}"/>
              </a:ext>
            </a:extLst>
          </p:cNvPr>
          <p:cNvSpPr txBox="1"/>
          <p:nvPr/>
        </p:nvSpPr>
        <p:spPr>
          <a:xfrm>
            <a:off x="6423514" y="4112418"/>
            <a:ext cx="56197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Instrumental for continuous monitoring of road networks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fragility and performance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 Continuous monitoring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 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Long-term, performance-based contracts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.</a:t>
            </a:r>
          </a:p>
          <a:p>
            <a:pPr marL="358775" indent="-263525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Enhance sustainability and safety factors</a:t>
            </a:r>
          </a:p>
        </p:txBody>
      </p:sp>
      <p:grpSp>
        <p:nvGrpSpPr>
          <p:cNvPr id="5" name="Grupo 9">
            <a:extLst>
              <a:ext uri="{FF2B5EF4-FFF2-40B4-BE49-F238E27FC236}">
                <a16:creationId xmlns:a16="http://schemas.microsoft.com/office/drawing/2014/main" id="{0FCFEF03-470A-7EEA-3B99-5C3C512BE5CF}"/>
              </a:ext>
            </a:extLst>
          </p:cNvPr>
          <p:cNvGrpSpPr/>
          <p:nvPr/>
        </p:nvGrpSpPr>
        <p:grpSpPr>
          <a:xfrm>
            <a:off x="729651" y="3234767"/>
            <a:ext cx="5523246" cy="3333476"/>
            <a:chOff x="4854127" y="2704084"/>
            <a:chExt cx="5523246" cy="3333476"/>
          </a:xfrm>
        </p:grpSpPr>
        <p:pic>
          <p:nvPicPr>
            <p:cNvPr id="6" name="Picture 2" descr="World Tsunami Awareness Day – How better infrastructure and preparedness  saves lives | BuildERS">
              <a:extLst>
                <a:ext uri="{FF2B5EF4-FFF2-40B4-BE49-F238E27FC236}">
                  <a16:creationId xmlns:a16="http://schemas.microsoft.com/office/drawing/2014/main" id="{60E9418B-36A1-E725-4E2F-1E070E877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0" t="21111" r="33415" b="11473"/>
            <a:stretch/>
          </p:blipFill>
          <p:spPr bwMode="auto">
            <a:xfrm>
              <a:off x="6306552" y="2704084"/>
              <a:ext cx="4070821" cy="333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B2E05C9C-14FB-7591-0376-7D0A02F0AE8E}"/>
                </a:ext>
              </a:extLst>
            </p:cNvPr>
            <p:cNvSpPr txBox="1"/>
            <p:nvPr/>
          </p:nvSpPr>
          <p:spPr>
            <a:xfrm>
              <a:off x="4865163" y="4243232"/>
              <a:ext cx="152500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54632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546325"/>
                  </a:solidFill>
                </a:rPr>
                <a:t>Resilience assessment</a:t>
              </a: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19A6538E-7BCD-6CDE-3C4D-CD27B2F6AFAC}"/>
                </a:ext>
              </a:extLst>
            </p:cNvPr>
            <p:cNvSpPr txBox="1"/>
            <p:nvPr/>
          </p:nvSpPr>
          <p:spPr>
            <a:xfrm>
              <a:off x="4854127" y="3490736"/>
              <a:ext cx="1525002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25F7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5285"/>
                  </a:solidFill>
                </a:rPr>
                <a:t>Capacity building</a:t>
              </a: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A6F253FF-AC98-91F3-4E30-37D97A5B1D28}"/>
                </a:ext>
              </a:extLst>
            </p:cNvPr>
            <p:cNvSpPr txBox="1"/>
            <p:nvPr/>
          </p:nvSpPr>
          <p:spPr>
            <a:xfrm>
              <a:off x="4865163" y="4922871"/>
              <a:ext cx="1525003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F190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6F1909"/>
                  </a:solidFill>
                </a:rPr>
                <a:t>Risk mitigation &amp; Investment prioritization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BB314CF-17D5-9BD5-B4C1-A33BC5767C76}"/>
              </a:ext>
            </a:extLst>
          </p:cNvPr>
          <p:cNvSpPr/>
          <p:nvPr/>
        </p:nvSpPr>
        <p:spPr>
          <a:xfrm>
            <a:off x="633780" y="2468289"/>
            <a:ext cx="6987396" cy="3166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44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65919-5FCE-1941-B4F0-1275C79DB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8FE87-DAED-71E9-4F58-2D3A618A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In Conclusion: THE ULTIMATE GOAL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092D0C4-94A9-AFCA-2373-45C1B7B544D2}"/>
              </a:ext>
            </a:extLst>
          </p:cNvPr>
          <p:cNvSpPr/>
          <p:nvPr/>
        </p:nvSpPr>
        <p:spPr>
          <a:xfrm rot="10800000">
            <a:off x="830587" y="2116666"/>
            <a:ext cx="4402667" cy="3395133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39FF98-0A41-5EF0-9957-E63441A5BB14}"/>
              </a:ext>
            </a:extLst>
          </p:cNvPr>
          <p:cNvCxnSpPr>
            <a:cxnSpLocks/>
          </p:cNvCxnSpPr>
          <p:nvPr/>
        </p:nvCxnSpPr>
        <p:spPr>
          <a:xfrm>
            <a:off x="830586" y="3183467"/>
            <a:ext cx="513926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B6B424-B7A1-7E60-8D64-63C2DC0625C0}"/>
              </a:ext>
            </a:extLst>
          </p:cNvPr>
          <p:cNvCxnSpPr>
            <a:cxnSpLocks/>
          </p:cNvCxnSpPr>
          <p:nvPr/>
        </p:nvCxnSpPr>
        <p:spPr>
          <a:xfrm>
            <a:off x="830585" y="4487333"/>
            <a:ext cx="513926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6A5780-711F-F45A-8955-1FB1AD0E3873}"/>
              </a:ext>
            </a:extLst>
          </p:cNvPr>
          <p:cNvSpPr txBox="1"/>
          <p:nvPr/>
        </p:nvSpPr>
        <p:spPr>
          <a:xfrm>
            <a:off x="5421637" y="2186805"/>
            <a:ext cx="647911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Montserrat" pitchFamily="2" charset="77"/>
              </a:rPr>
              <a:t>Road Network </a:t>
            </a:r>
            <a:r>
              <a:rPr lang="en-US" sz="2400" b="1" dirty="0">
                <a:solidFill>
                  <a:srgbClr val="000000"/>
                </a:solidFill>
                <a:latin typeface="Montserrat" pitchFamily="2" charset="77"/>
              </a:rPr>
              <a:t>Vulnerability Assessment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7ABD9-752D-B091-817C-154DD13A70C9}"/>
              </a:ext>
            </a:extLst>
          </p:cNvPr>
          <p:cNvSpPr txBox="1"/>
          <p:nvPr/>
        </p:nvSpPr>
        <p:spPr>
          <a:xfrm>
            <a:off x="4663870" y="3664365"/>
            <a:ext cx="64791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Montserrat" pitchFamily="2" charset="77"/>
              </a:rPr>
              <a:t>Road Asset </a:t>
            </a:r>
            <a:r>
              <a:rPr lang="en-US" sz="2400" b="1" dirty="0">
                <a:solidFill>
                  <a:srgbClr val="000000"/>
                </a:solidFill>
                <a:latin typeface="Montserrat" pitchFamily="2" charset="77"/>
              </a:rPr>
              <a:t>Vulnerability Assessment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61A05E-3535-611B-1A65-9371283FE078}"/>
              </a:ext>
            </a:extLst>
          </p:cNvPr>
          <p:cNvSpPr txBox="1"/>
          <p:nvPr/>
        </p:nvSpPr>
        <p:spPr>
          <a:xfrm>
            <a:off x="3810522" y="4926517"/>
            <a:ext cx="647911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Montserrat" pitchFamily="2" charset="77"/>
              </a:rPr>
              <a:t>Road Asset </a:t>
            </a:r>
            <a:r>
              <a:rPr lang="en-US" sz="2400" b="1" dirty="0">
                <a:solidFill>
                  <a:srgbClr val="FF0000"/>
                </a:solidFill>
                <a:latin typeface="Montserrat" pitchFamily="2" charset="77"/>
              </a:rPr>
              <a:t>Management Systems</a:t>
            </a:r>
            <a:endParaRPr lang="en-US" sz="2400" b="1" dirty="0">
              <a:solidFill>
                <a:srgbClr val="000000"/>
              </a:solidFill>
              <a:latin typeface="Montserrat" pitchFamily="2" charset="77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Montserrat" pitchFamily="2" charset="77"/>
              </a:rPr>
              <a:t>Investment Plans</a:t>
            </a:r>
          </a:p>
        </p:txBody>
      </p:sp>
    </p:spTree>
    <p:extLst>
      <p:ext uri="{BB962C8B-B14F-4D97-AF65-F5344CB8AC3E}">
        <p14:creationId xmlns:p14="http://schemas.microsoft.com/office/powerpoint/2010/main" val="5657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6CE04-6BCD-1843-B9C6-2733AD29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7150D-FAC6-05AD-B442-82F77A13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In Conclusion: THE ULTIMATE GOAL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F1C6E-A080-C114-D6EB-E96010BE4E35}"/>
              </a:ext>
            </a:extLst>
          </p:cNvPr>
          <p:cNvSpPr/>
          <p:nvPr/>
        </p:nvSpPr>
        <p:spPr>
          <a:xfrm>
            <a:off x="381000" y="2709850"/>
            <a:ext cx="11279706" cy="4044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45A23B-48A0-006F-5C10-2DAB81544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16438"/>
            <a:ext cx="11279706" cy="17030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Increased Accountability</a:t>
            </a:r>
            <a:r>
              <a:rPr lang="en-US" altLang="en-US" dirty="0">
                <a:latin typeface="Arial" panose="020B0604020202020204" pitchFamily="34" charset="0"/>
              </a:rPr>
              <a:t> of 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rivate contractors for the ongoing condition through measurable KPIs.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Reduced Risk of Disruptions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Proactive maintenance reduces the risk of road closures from events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Cost Efficiency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Preventative measures minimize long-term repair costs by addressing issues early.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Sustainability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Enhanced resilience extends infrastructure life and reduces impacts over time.</a:t>
            </a: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59C20F6-62FE-57CA-8851-A06A6992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6" y="2709850"/>
            <a:ext cx="6735741" cy="4215954"/>
          </a:xfrm>
          <a:prstGeom prst="rect">
            <a:avLst/>
          </a:prstGeom>
        </p:spPr>
      </p:pic>
      <p:pic>
        <p:nvPicPr>
          <p:cNvPr id="6" name="Picture 5" descr="A diagram of a normal maintenance function&#10;&#10;Description automatically generated with medium confidence">
            <a:extLst>
              <a:ext uri="{FF2B5EF4-FFF2-40B4-BE49-F238E27FC236}">
                <a16:creationId xmlns:a16="http://schemas.microsoft.com/office/drawing/2014/main" id="{3C9CB2E8-E4E9-3B6E-6AF2-9107CF9C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26" t="3248" r="12994" b="13989"/>
          <a:stretch/>
        </p:blipFill>
        <p:spPr>
          <a:xfrm>
            <a:off x="7439565" y="2898200"/>
            <a:ext cx="4221141" cy="34632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419593-74D3-B351-12CA-5E98081575F6}"/>
              </a:ext>
            </a:extLst>
          </p:cNvPr>
          <p:cNvSpPr/>
          <p:nvPr/>
        </p:nvSpPr>
        <p:spPr>
          <a:xfrm>
            <a:off x="9618453" y="3830128"/>
            <a:ext cx="1837426" cy="370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4F8E8E-4C31-BF57-E42B-D5CBB3C29E47}"/>
              </a:ext>
            </a:extLst>
          </p:cNvPr>
          <p:cNvSpPr/>
          <p:nvPr/>
        </p:nvSpPr>
        <p:spPr>
          <a:xfrm>
            <a:off x="9831906" y="4804914"/>
            <a:ext cx="1762295" cy="500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42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CF20C-89F9-792E-990E-2186C3FC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883E1-B2E4-C6E5-8B9F-2BF316C9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ED9D00"/>
                </a:solidFill>
              </a:rPr>
              <a:t>A last </a:t>
            </a:r>
            <a:r>
              <a:rPr lang="en-US" sz="3200" dirty="0">
                <a:solidFill>
                  <a:srgbClr val="ED9D00"/>
                </a:solidFill>
              </a:rPr>
              <a:t>thought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DCAF1-12A1-1BCC-D48A-140D4DAFC73F}"/>
              </a:ext>
            </a:extLst>
          </p:cNvPr>
          <p:cNvSpPr txBox="1"/>
          <p:nvPr/>
        </p:nvSpPr>
        <p:spPr>
          <a:xfrm>
            <a:off x="968315" y="2778798"/>
            <a:ext cx="1981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Road Safety?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0BF32-E6D7-DB0C-9E3D-35C84BA3B45A}"/>
              </a:ext>
            </a:extLst>
          </p:cNvPr>
          <p:cNvSpPr txBox="1"/>
          <p:nvPr/>
        </p:nvSpPr>
        <p:spPr>
          <a:xfrm>
            <a:off x="8605568" y="5074573"/>
            <a:ext cx="2329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Climate change?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07715-B334-ACC9-FEA9-90704F43B817}"/>
              </a:ext>
            </a:extLst>
          </p:cNvPr>
          <p:cNvSpPr txBox="1"/>
          <p:nvPr/>
        </p:nvSpPr>
        <p:spPr>
          <a:xfrm>
            <a:off x="618945" y="3898091"/>
            <a:ext cx="1981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Pavement conservation?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C26D8-47C8-7520-190B-85339CD68DA8}"/>
              </a:ext>
            </a:extLst>
          </p:cNvPr>
          <p:cNvSpPr txBox="1"/>
          <p:nvPr/>
        </p:nvSpPr>
        <p:spPr>
          <a:xfrm>
            <a:off x="1256581" y="5368521"/>
            <a:ext cx="1981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Vegetation control?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6B015-0FB2-A5C7-6EF4-ED374E5720E5}"/>
              </a:ext>
            </a:extLst>
          </p:cNvPr>
          <p:cNvSpPr txBox="1"/>
          <p:nvPr/>
        </p:nvSpPr>
        <p:spPr>
          <a:xfrm>
            <a:off x="9384821" y="2701207"/>
            <a:ext cx="1981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Drainage?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283B8-0EC5-B67D-A270-C693C1C1BDF5}"/>
              </a:ext>
            </a:extLst>
          </p:cNvPr>
          <p:cNvSpPr txBox="1"/>
          <p:nvPr/>
        </p:nvSpPr>
        <p:spPr>
          <a:xfrm>
            <a:off x="9033550" y="3591129"/>
            <a:ext cx="1981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Road Marking?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94E42-1A32-9E9E-D8B5-58416AEABBC0}"/>
              </a:ext>
            </a:extLst>
          </p:cNvPr>
          <p:cNvSpPr txBox="1"/>
          <p:nvPr/>
        </p:nvSpPr>
        <p:spPr>
          <a:xfrm>
            <a:off x="9384821" y="5907823"/>
            <a:ext cx="2329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Maintenance?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8C8FD-A315-D5E3-EA08-1E1A67E4F735}"/>
              </a:ext>
            </a:extLst>
          </p:cNvPr>
          <p:cNvSpPr txBox="1"/>
          <p:nvPr/>
        </p:nvSpPr>
        <p:spPr>
          <a:xfrm>
            <a:off x="2157219" y="1705437"/>
            <a:ext cx="7867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If you are the decision maker, </a:t>
            </a:r>
            <a:r>
              <a:rPr lang="en-US" sz="1800" b="1" u="sng" dirty="0">
                <a:solidFill>
                  <a:srgbClr val="000000"/>
                </a:solidFill>
                <a:latin typeface="Montserrat" pitchFamily="2" charset="77"/>
              </a:rPr>
              <a:t>what to choose from</a:t>
            </a:r>
            <a:r>
              <a:rPr lang="en-US" sz="1800" b="1" dirty="0">
                <a:solidFill>
                  <a:srgbClr val="000000"/>
                </a:solidFill>
                <a:latin typeface="Montserrat" pitchFamily="2" charset="77"/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 descr="A road with trees and grass&#10;&#10;Description automatically generated">
            <a:extLst>
              <a:ext uri="{FF2B5EF4-FFF2-40B4-BE49-F238E27FC236}">
                <a16:creationId xmlns:a16="http://schemas.microsoft.com/office/drawing/2014/main" id="{965FBEE7-E6F3-6AB2-29E5-ED1F191A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481" y="2473961"/>
            <a:ext cx="5216106" cy="39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2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FBA90-DDCB-4B05-B386-34E65014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607076"/>
            <a:ext cx="11097491" cy="655668"/>
          </a:xfrm>
        </p:spPr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Presentation Structure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B594AA-C348-489F-8A3B-114C26C1062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5794" y="1814094"/>
            <a:ext cx="11093450" cy="4051751"/>
          </a:xfrm>
        </p:spPr>
        <p:txBody>
          <a:bodyPr/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800" b="1" dirty="0">
                <a:latin typeface="Arial Narrow"/>
              </a:rPr>
              <a:t>Disaster Risk Management Basics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800" b="1" dirty="0">
                <a:latin typeface="Arial Narrow"/>
              </a:rPr>
              <a:t>Nexus : DRM and Transport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800" b="1" dirty="0">
                <a:latin typeface="Arial Narrow"/>
              </a:rPr>
              <a:t>Road Asset Management : Lifecycle and Resilience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800" b="1" dirty="0">
                <a:latin typeface="Arial Narrow"/>
              </a:rPr>
              <a:t>Case Studies: </a:t>
            </a: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400" b="1" dirty="0">
                <a:latin typeface="Arial Narrow"/>
              </a:rPr>
              <a:t>Belize </a:t>
            </a: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400" b="1" dirty="0">
                <a:latin typeface="Arial Narrow"/>
              </a:rPr>
              <a:t>Samoa </a:t>
            </a: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400" b="1" dirty="0">
                <a:latin typeface="Arial Narrow"/>
              </a:rPr>
              <a:t>Brazil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800" b="1" dirty="0">
                <a:latin typeface="Arial Narrow"/>
              </a:rPr>
              <a:t>Conclusions</a:t>
            </a:r>
          </a:p>
          <a:p>
            <a:pPr marL="0" lvl="1" indent="0">
              <a:spcBef>
                <a:spcPts val="1000"/>
              </a:spcBef>
              <a:buNone/>
            </a:pPr>
            <a:endParaRPr lang="en-GB" sz="2800" b="1" dirty="0">
              <a:latin typeface="Arial Narrow"/>
            </a:endParaRP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fr-FR" sz="2800" b="1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23492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AF68DE-17B3-47EF-A502-673ACCA2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60553-12C5-447A-B205-173CD50FE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Frederico Pedroso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91A134-D00E-44EB-9052-231CC4C5C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1853" y="2983447"/>
            <a:ext cx="4319067" cy="428865"/>
          </a:xfrm>
        </p:spPr>
        <p:txBody>
          <a:bodyPr/>
          <a:lstStyle/>
          <a:p>
            <a:r>
              <a:rPr lang="en-US" dirty="0"/>
              <a:t>fpedroso@worldbank.org 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9CB4548-711A-4621-B5C7-3C22CC479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3452" y="2400867"/>
            <a:ext cx="4317468" cy="543235"/>
          </a:xfrm>
        </p:spPr>
        <p:txBody>
          <a:bodyPr/>
          <a:lstStyle/>
          <a:p>
            <a:r>
              <a:rPr lang="en-US" dirty="0"/>
              <a:t>Transport Specialist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BC39445-9F9E-462D-924E-8172B4D64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1853" y="3498575"/>
            <a:ext cx="4319067" cy="428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@twitter</a:t>
            </a:r>
          </a:p>
        </p:txBody>
      </p:sp>
    </p:spTree>
    <p:extLst>
      <p:ext uri="{BB962C8B-B14F-4D97-AF65-F5344CB8AC3E}">
        <p14:creationId xmlns:p14="http://schemas.microsoft.com/office/powerpoint/2010/main" val="447184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8B0E3-860F-F23C-FFEC-9244B0199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CCFA97-4AAE-CD5B-67BF-C3520D713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Why do we need to Assess Road Vulnerability?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900B55-9B6D-3971-ED55-C673358D08B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168924"/>
            <a:ext cx="11093450" cy="515497"/>
          </a:xfrm>
        </p:spPr>
        <p:txBody>
          <a:bodyPr/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800" b="1" dirty="0">
                <a:latin typeface="Arial Narrow"/>
              </a:rPr>
              <a:t>Disaster Risk Management Basics</a:t>
            </a:r>
            <a:endParaRPr lang="en-GB" dirty="0">
              <a:latin typeface="Arial Narrow"/>
            </a:endParaRPr>
          </a:p>
          <a:p>
            <a:pPr marL="685800" lvl="2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GB" sz="2400" b="1" dirty="0">
              <a:latin typeface="Arial Narrow"/>
            </a:endParaRP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fr-FR" sz="2800" b="1" dirty="0">
              <a:latin typeface="Arial Narrow"/>
            </a:endParaRPr>
          </a:p>
        </p:txBody>
      </p:sp>
      <p:pic>
        <p:nvPicPr>
          <p:cNvPr id="3" name="Picture 2" descr="Tree Cartoon Vector Art, Icons, and Graphics for Free Download">
            <a:extLst>
              <a:ext uri="{FF2B5EF4-FFF2-40B4-BE49-F238E27FC236}">
                <a16:creationId xmlns:a16="http://schemas.microsoft.com/office/drawing/2014/main" id="{2B7B7F3A-487D-7A3E-639B-AB4413EF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58" y="1802876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Cute baby cartoon vector">
            <a:extLst>
              <a:ext uri="{FF2B5EF4-FFF2-40B4-BE49-F238E27FC236}">
                <a16:creationId xmlns:a16="http://schemas.microsoft.com/office/drawing/2014/main" id="{5BDD19A5-01FA-799D-2403-F97DD7631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44" y="4469547"/>
            <a:ext cx="1028937" cy="1028937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33,500+ Strong Man Cartoon Stock Photos, Pictures &amp; Royalty-Free Images -  iStock">
            <a:extLst>
              <a:ext uri="{FF2B5EF4-FFF2-40B4-BE49-F238E27FC236}">
                <a16:creationId xmlns:a16="http://schemas.microsoft.com/office/drawing/2014/main" id="{977F73DE-8A39-E47E-AE95-5CADD686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757" y="3986992"/>
            <a:ext cx="1204253" cy="170208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ood Jackfruit Stock Illustrations – 2 ...">
            <a:extLst>
              <a:ext uri="{FF2B5EF4-FFF2-40B4-BE49-F238E27FC236}">
                <a16:creationId xmlns:a16="http://schemas.microsoft.com/office/drawing/2014/main" id="{E43F61CA-128B-636E-D39A-A6C0928D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55" y="3331109"/>
            <a:ext cx="1071563" cy="1071563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ood Jackfruit Stock Illustrations – 2 ...">
            <a:extLst>
              <a:ext uri="{FF2B5EF4-FFF2-40B4-BE49-F238E27FC236}">
                <a16:creationId xmlns:a16="http://schemas.microsoft.com/office/drawing/2014/main" id="{70D3E2F3-ED2A-0974-7AEC-D95CB1DD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12" y="3210194"/>
            <a:ext cx="1071563" cy="1071563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rying Baby Cartoon Discount | skribix.com">
            <a:extLst>
              <a:ext uri="{FF2B5EF4-FFF2-40B4-BE49-F238E27FC236}">
                <a16:creationId xmlns:a16="http://schemas.microsoft.com/office/drawing/2014/main" id="{97A19D17-F2C4-3C63-95A4-CB12E3A71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9"/>
          <a:stretch/>
        </p:blipFill>
        <p:spPr bwMode="auto">
          <a:xfrm>
            <a:off x="4108280" y="3866890"/>
            <a:ext cx="1706164" cy="1709882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Angry Woman Images | Free Photos, PNG ...">
            <a:extLst>
              <a:ext uri="{FF2B5EF4-FFF2-40B4-BE49-F238E27FC236}">
                <a16:creationId xmlns:a16="http://schemas.microsoft.com/office/drawing/2014/main" id="{36F4DC46-F053-681E-72D7-376027DB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39" y="2982007"/>
            <a:ext cx="1847850" cy="2476500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1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1345 0.00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00507 0.087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8789 0.0284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0221 0.123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EFE45-243A-B7DF-EFA7-D9773201C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A7CD94-1B77-30F0-F957-5FE058EF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Transport Planning and Design x Disaster Risk Management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42D89E-D15E-C6FC-84E0-8642B06A93C2}"/>
              </a:ext>
            </a:extLst>
          </p:cNvPr>
          <p:cNvGrpSpPr/>
          <p:nvPr/>
        </p:nvGrpSpPr>
        <p:grpSpPr>
          <a:xfrm>
            <a:off x="2965684" y="1162589"/>
            <a:ext cx="5588769" cy="5088336"/>
            <a:chOff x="907806" y="1177451"/>
            <a:chExt cx="5865903" cy="53583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C9C5AD9-A901-845A-61E3-3627B42649C7}"/>
                </a:ext>
              </a:extLst>
            </p:cNvPr>
            <p:cNvGrpSpPr/>
            <p:nvPr/>
          </p:nvGrpSpPr>
          <p:grpSpPr>
            <a:xfrm>
              <a:off x="1334668" y="1177451"/>
              <a:ext cx="5439041" cy="5358358"/>
              <a:chOff x="1334668" y="1177451"/>
              <a:chExt cx="5439041" cy="535835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F575A1B-0DE4-72D2-69C0-F264FA88D6F5}"/>
                  </a:ext>
                </a:extLst>
              </p:cNvPr>
              <p:cNvSpPr/>
              <p:nvPr/>
            </p:nvSpPr>
            <p:spPr>
              <a:xfrm>
                <a:off x="2565074" y="1177451"/>
                <a:ext cx="2978229" cy="2978229"/>
              </a:xfrm>
              <a:prstGeom prst="ellipse">
                <a:avLst/>
              </a:prstGeom>
              <a:solidFill>
                <a:schemeClr val="accent6">
                  <a:alpha val="8535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71C6C30-43D6-7B62-4DD6-7005926DE277}"/>
                  </a:ext>
                </a:extLst>
              </p:cNvPr>
              <p:cNvSpPr/>
              <p:nvPr/>
            </p:nvSpPr>
            <p:spPr>
              <a:xfrm>
                <a:off x="1334668" y="3557580"/>
                <a:ext cx="2978229" cy="2978229"/>
              </a:xfrm>
              <a:prstGeom prst="ellipse">
                <a:avLst/>
              </a:prstGeom>
              <a:solidFill>
                <a:schemeClr val="accent6">
                  <a:lumMod val="75000"/>
                  <a:alpha val="6463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600ED69-449B-4957-4D3F-50C5517B6FF4}"/>
                  </a:ext>
                </a:extLst>
              </p:cNvPr>
              <p:cNvSpPr/>
              <p:nvPr/>
            </p:nvSpPr>
            <p:spPr>
              <a:xfrm>
                <a:off x="3795480" y="3557580"/>
                <a:ext cx="2978229" cy="2978229"/>
              </a:xfrm>
              <a:prstGeom prst="ellipse">
                <a:avLst/>
              </a:prstGeom>
              <a:solidFill>
                <a:schemeClr val="accent6">
                  <a:alpha val="8535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75A57C-90B2-1633-58C0-B2A269AA877D}"/>
                </a:ext>
              </a:extLst>
            </p:cNvPr>
            <p:cNvGrpSpPr/>
            <p:nvPr/>
          </p:nvGrpSpPr>
          <p:grpSpPr>
            <a:xfrm>
              <a:off x="2298135" y="2217400"/>
              <a:ext cx="3512107" cy="3229719"/>
              <a:chOff x="6684875" y="2200753"/>
              <a:chExt cx="3512107" cy="322971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3374CF0-F599-4709-9E61-7DFE89E2B1FD}"/>
                  </a:ext>
                </a:extLst>
              </p:cNvPr>
              <p:cNvSpPr/>
              <p:nvPr/>
            </p:nvSpPr>
            <p:spPr>
              <a:xfrm>
                <a:off x="7511869" y="2200753"/>
                <a:ext cx="1858119" cy="185811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6616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F618FD3-16E3-0CA2-7A8D-A75262E4493C}"/>
                  </a:ext>
                </a:extLst>
              </p:cNvPr>
              <p:cNvGrpSpPr/>
              <p:nvPr/>
            </p:nvGrpSpPr>
            <p:grpSpPr>
              <a:xfrm>
                <a:off x="6684875" y="3572353"/>
                <a:ext cx="3512107" cy="1858119"/>
                <a:chOff x="6684875" y="3572353"/>
                <a:chExt cx="3512107" cy="185811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D77D24E5-46F3-321C-E419-627D34B7CF2D}"/>
                    </a:ext>
                  </a:extLst>
                </p:cNvPr>
                <p:cNvSpPr/>
                <p:nvPr/>
              </p:nvSpPr>
              <p:spPr>
                <a:xfrm>
                  <a:off x="6684875" y="3572353"/>
                  <a:ext cx="1858119" cy="1858119"/>
                </a:xfrm>
                <a:prstGeom prst="ellipse">
                  <a:avLst/>
                </a:prstGeom>
                <a:solidFill>
                  <a:schemeClr val="accent4">
                    <a:lumMod val="75000"/>
                    <a:alpha val="66164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25C29F7C-7B83-2867-7BCD-598C71454D99}"/>
                    </a:ext>
                  </a:extLst>
                </p:cNvPr>
                <p:cNvSpPr/>
                <p:nvPr/>
              </p:nvSpPr>
              <p:spPr>
                <a:xfrm>
                  <a:off x="8338863" y="3572353"/>
                  <a:ext cx="1858119" cy="1858119"/>
                </a:xfrm>
                <a:prstGeom prst="ellipse">
                  <a:avLst/>
                </a:prstGeom>
                <a:solidFill>
                  <a:schemeClr val="accent2">
                    <a:alpha val="66164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AFB440F-B2F6-6ADE-EA2C-03962C256F7A}"/>
                </a:ext>
              </a:extLst>
            </p:cNvPr>
            <p:cNvSpPr/>
            <p:nvPr/>
          </p:nvSpPr>
          <p:spPr>
            <a:xfrm>
              <a:off x="3230186" y="3112724"/>
              <a:ext cx="1648005" cy="1648005"/>
            </a:xfrm>
            <a:prstGeom prst="ellipse">
              <a:avLst/>
            </a:prstGeom>
            <a:solidFill>
              <a:schemeClr val="bg1">
                <a:alpha val="6298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8DA0EF-E796-6773-E1D6-DAA2F4E720E7}"/>
                </a:ext>
              </a:extLst>
            </p:cNvPr>
            <p:cNvSpPr txBox="1"/>
            <p:nvPr/>
          </p:nvSpPr>
          <p:spPr>
            <a:xfrm>
              <a:off x="2823782" y="1442593"/>
              <a:ext cx="25398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Inadequate</a:t>
              </a:r>
            </a:p>
            <a:p>
              <a:pPr algn="ctr"/>
              <a:r>
                <a:rPr lang="en-US" sz="12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Infrastructure Condition</a:t>
              </a:r>
            </a:p>
            <a:p>
              <a:pPr algn="ctr"/>
              <a:r>
                <a:rPr lang="en-US" sz="12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 and Maintenance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6A3974-8198-5167-4960-5DCBF96B7394}"/>
                </a:ext>
              </a:extLst>
            </p:cNvPr>
            <p:cNvSpPr txBox="1"/>
            <p:nvPr/>
          </p:nvSpPr>
          <p:spPr>
            <a:xfrm>
              <a:off x="2860613" y="2633585"/>
              <a:ext cx="239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Vulnerability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89187E-26F7-5170-1BD4-12E6B912BC43}"/>
                </a:ext>
              </a:extLst>
            </p:cNvPr>
            <p:cNvSpPr txBox="1"/>
            <p:nvPr/>
          </p:nvSpPr>
          <p:spPr>
            <a:xfrm>
              <a:off x="2860613" y="3630350"/>
              <a:ext cx="23919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spc="-150" dirty="0">
                  <a:effectLst/>
                  <a:latin typeface="Montserrat" pitchFamily="2" charset="77"/>
                  <a:cs typeface="UnitPro" panose="020B0504030101020102" pitchFamily="34" charset="0"/>
                </a:rPr>
                <a:t>Disaster</a:t>
              </a:r>
            </a:p>
            <a:p>
              <a:pPr algn="ctr"/>
              <a:r>
                <a:rPr lang="en-US" sz="2400" b="1" spc="-150" dirty="0">
                  <a:effectLst/>
                  <a:latin typeface="Montserrat" pitchFamily="2" charset="77"/>
                  <a:cs typeface="UnitPro" panose="020B0504030101020102" pitchFamily="34" charset="0"/>
                </a:rPr>
                <a:t>Risk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E1E034-5CC5-00A1-0A25-870F76B2519E}"/>
                </a:ext>
              </a:extLst>
            </p:cNvPr>
            <p:cNvSpPr txBox="1"/>
            <p:nvPr/>
          </p:nvSpPr>
          <p:spPr>
            <a:xfrm>
              <a:off x="907806" y="5298106"/>
              <a:ext cx="25398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Climate </a:t>
              </a:r>
            </a:p>
            <a:p>
              <a:pPr algn="ctr"/>
              <a:r>
                <a:rPr lang="en-US" sz="12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Change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17342F-982E-F31D-A07D-FA2D62128051}"/>
                </a:ext>
              </a:extLst>
            </p:cNvPr>
            <p:cNvSpPr txBox="1"/>
            <p:nvPr/>
          </p:nvSpPr>
          <p:spPr>
            <a:xfrm>
              <a:off x="3923752" y="4524869"/>
              <a:ext cx="239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Exposure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057481-DB0B-61F1-0235-6D484450BBB1}"/>
                </a:ext>
              </a:extLst>
            </p:cNvPr>
            <p:cNvSpPr txBox="1"/>
            <p:nvPr/>
          </p:nvSpPr>
          <p:spPr>
            <a:xfrm>
              <a:off x="1743465" y="4249839"/>
              <a:ext cx="239193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Climate</a:t>
              </a:r>
            </a:p>
            <a:p>
              <a:pPr algn="ctr"/>
              <a:r>
                <a:rPr lang="en-US" sz="1400" b="1" dirty="0">
                  <a:latin typeface="Montserrat" pitchFamily="2" charset="77"/>
                  <a:cs typeface="UnitPro" panose="020B0504030101020102" pitchFamily="34" charset="0"/>
                </a:rPr>
                <a:t>and</a:t>
              </a:r>
            </a:p>
            <a:p>
              <a:pPr algn="ctr"/>
              <a:r>
                <a:rPr lang="en-US" sz="14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Natural</a:t>
              </a:r>
            </a:p>
            <a:p>
              <a:pPr algn="ctr"/>
              <a:r>
                <a:rPr lang="en-US" sz="1400" b="1" dirty="0">
                  <a:latin typeface="Montserrat" pitchFamily="2" charset="77"/>
                  <a:cs typeface="UnitPro" panose="020B0504030101020102" pitchFamily="34" charset="0"/>
                </a:rPr>
                <a:t>Hazards</a:t>
              </a:r>
              <a:endParaRPr lang="en-US" sz="1400" b="1" dirty="0">
                <a:effectLst/>
                <a:latin typeface="Montserrat" pitchFamily="2" charset="77"/>
                <a:cs typeface="UnitPro" panose="020B0504030101020102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14FDF8-C995-2D77-5048-35047F1F62E1}"/>
                </a:ext>
              </a:extLst>
            </p:cNvPr>
            <p:cNvSpPr txBox="1"/>
            <p:nvPr/>
          </p:nvSpPr>
          <p:spPr>
            <a:xfrm>
              <a:off x="4179507" y="5492920"/>
              <a:ext cx="25398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effectLst/>
                  <a:latin typeface="Montserrat" pitchFamily="2" charset="77"/>
                  <a:cs typeface="UnitPro" panose="020B0504030101020102" pitchFamily="34" charset="0"/>
                </a:rPr>
                <a:t>Inadequate  Infrastructure  Planning and Design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54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9C945-B25E-DA40-837A-95FCC168E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3F5E2-70CB-9A5B-8FA8-503A004AF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Bringing all together…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AE008-308D-DDCA-4107-4D13EC13D541}"/>
              </a:ext>
            </a:extLst>
          </p:cNvPr>
          <p:cNvSpPr txBox="1"/>
          <p:nvPr/>
        </p:nvSpPr>
        <p:spPr>
          <a:xfrm>
            <a:off x="1050300" y="1824044"/>
            <a:ext cx="19663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41B3B2"/>
                </a:solidFill>
                <a:latin typeface="Montserrat" pitchFamily="2" charset="77"/>
              </a:rPr>
              <a:t>Natural Hazards Assessment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7A998-8022-5130-FF97-A5A707529B2C}"/>
              </a:ext>
            </a:extLst>
          </p:cNvPr>
          <p:cNvSpPr txBox="1"/>
          <p:nvPr/>
        </p:nvSpPr>
        <p:spPr>
          <a:xfrm>
            <a:off x="4985808" y="1824044"/>
            <a:ext cx="19663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41B3B2"/>
                </a:solidFill>
                <a:latin typeface="Montserrat" pitchFamily="2" charset="77"/>
              </a:rPr>
              <a:t>Asset Condition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184BA-B954-7809-DA49-180FC94689C0}"/>
              </a:ext>
            </a:extLst>
          </p:cNvPr>
          <p:cNvSpPr txBox="1"/>
          <p:nvPr/>
        </p:nvSpPr>
        <p:spPr>
          <a:xfrm>
            <a:off x="8975694" y="1827504"/>
            <a:ext cx="1966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41B3B2"/>
                </a:solidFill>
                <a:latin typeface="Montserrat" pitchFamily="2" charset="77"/>
              </a:rPr>
              <a:t>Vulnerability Curves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FE7E1-3E52-D451-9209-0314B6E55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82" y="3207877"/>
            <a:ext cx="2587221" cy="2341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0532C-1DCC-06BB-883E-17C69010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0" y="3207877"/>
            <a:ext cx="3514725" cy="2091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96751-F8F3-6C93-DE38-85EA13E95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949" y="3444053"/>
            <a:ext cx="4322305" cy="152407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D17C0E-9171-EB51-5103-AFD4FF32AA95}"/>
              </a:ext>
            </a:extLst>
          </p:cNvPr>
          <p:cNvCxnSpPr>
            <a:stCxn id="3" idx="3"/>
            <a:endCxn id="4" idx="1"/>
          </p:cNvCxnSpPr>
          <p:nvPr/>
        </p:nvCxnSpPr>
        <p:spPr>
          <a:xfrm>
            <a:off x="3016683" y="2285709"/>
            <a:ext cx="1969125" cy="0"/>
          </a:xfrm>
          <a:prstGeom prst="straightConnector1">
            <a:avLst/>
          </a:prstGeom>
          <a:ln>
            <a:solidFill>
              <a:srgbClr val="41B3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ABFEAA-820D-C338-E98C-A1852E83E49C}"/>
              </a:ext>
            </a:extLst>
          </p:cNvPr>
          <p:cNvCxnSpPr/>
          <p:nvPr/>
        </p:nvCxnSpPr>
        <p:spPr>
          <a:xfrm>
            <a:off x="6952191" y="2281389"/>
            <a:ext cx="1969125" cy="0"/>
          </a:xfrm>
          <a:prstGeom prst="straightConnector1">
            <a:avLst/>
          </a:prstGeom>
          <a:ln>
            <a:solidFill>
              <a:srgbClr val="41B3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162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BAB44-18FF-2294-4D76-677E5980B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86848-D63B-36E3-5DFD-26EB81A1D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Resilient Asset Life-cycle</a:t>
            </a:r>
          </a:p>
        </p:txBody>
      </p:sp>
      <p:pic>
        <p:nvPicPr>
          <p:cNvPr id="3" name="Picture Placeholder 42">
            <a:extLst>
              <a:ext uri="{FF2B5EF4-FFF2-40B4-BE49-F238E27FC236}">
                <a16:creationId xmlns:a16="http://schemas.microsoft.com/office/drawing/2014/main" id="{218A8C99-5C27-3877-C4F7-CB1C3CB66E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65389"/>
            <a:ext cx="12192001" cy="27178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0A4EC76-1C2B-84CB-E848-DDD335DD2960}"/>
              </a:ext>
            </a:extLst>
          </p:cNvPr>
          <p:cNvSpPr/>
          <p:nvPr/>
        </p:nvSpPr>
        <p:spPr>
          <a:xfrm>
            <a:off x="1138032" y="2131504"/>
            <a:ext cx="2141833" cy="2141833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BAE496-0CDB-DB95-C24D-3BCBA316A751}"/>
              </a:ext>
            </a:extLst>
          </p:cNvPr>
          <p:cNvSpPr/>
          <p:nvPr/>
        </p:nvSpPr>
        <p:spPr>
          <a:xfrm>
            <a:off x="4889761" y="2131504"/>
            <a:ext cx="2141833" cy="2141833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799DF9-AFA6-F03A-AAB8-7025499CCDA2}"/>
              </a:ext>
            </a:extLst>
          </p:cNvPr>
          <p:cNvSpPr/>
          <p:nvPr/>
        </p:nvSpPr>
        <p:spPr>
          <a:xfrm>
            <a:off x="8695279" y="2131504"/>
            <a:ext cx="2141833" cy="2141833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CA88D-E79A-A798-136F-9D21A360AE31}"/>
              </a:ext>
            </a:extLst>
          </p:cNvPr>
          <p:cNvSpPr/>
          <p:nvPr/>
        </p:nvSpPr>
        <p:spPr>
          <a:xfrm>
            <a:off x="3617259" y="3076549"/>
            <a:ext cx="900953" cy="29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D36581-0602-0777-7283-9BF3C0132836}"/>
              </a:ext>
            </a:extLst>
          </p:cNvPr>
          <p:cNvSpPr/>
          <p:nvPr/>
        </p:nvSpPr>
        <p:spPr>
          <a:xfrm rot="5400000">
            <a:off x="3634336" y="3067949"/>
            <a:ext cx="900953" cy="29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6F946F-53C9-749C-368E-CE756E32D65A}"/>
              </a:ext>
            </a:extLst>
          </p:cNvPr>
          <p:cNvSpPr/>
          <p:nvPr/>
        </p:nvSpPr>
        <p:spPr>
          <a:xfrm>
            <a:off x="7422777" y="2821054"/>
            <a:ext cx="900953" cy="29583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EFB38C-95FD-DF45-45B0-F972009CE25D}"/>
              </a:ext>
            </a:extLst>
          </p:cNvPr>
          <p:cNvSpPr/>
          <p:nvPr/>
        </p:nvSpPr>
        <p:spPr>
          <a:xfrm>
            <a:off x="7436224" y="3264807"/>
            <a:ext cx="900953" cy="29583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1F1E6-E55E-B89E-258A-53B53ADED4EA}"/>
              </a:ext>
            </a:extLst>
          </p:cNvPr>
          <p:cNvSpPr txBox="1"/>
          <p:nvPr/>
        </p:nvSpPr>
        <p:spPr>
          <a:xfrm>
            <a:off x="1255059" y="2910032"/>
            <a:ext cx="1839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1B3B2"/>
                </a:solidFill>
                <a:effectLst/>
                <a:latin typeface="Montserrat" pitchFamily="2" charset="77"/>
              </a:rPr>
              <a:t>Vulnerability Assessment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FEE61-C5B9-1999-BDE4-4942008B146D}"/>
              </a:ext>
            </a:extLst>
          </p:cNvPr>
          <p:cNvSpPr txBox="1"/>
          <p:nvPr/>
        </p:nvSpPr>
        <p:spPr>
          <a:xfrm>
            <a:off x="4889759" y="2857088"/>
            <a:ext cx="2141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1B3B2"/>
                </a:solidFill>
                <a:effectLst/>
                <a:latin typeface="Montserrat" pitchFamily="2" charset="77"/>
              </a:rPr>
              <a:t>Road Asset Management  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A25B1-EBA5-E021-B229-3F29184D0169}"/>
              </a:ext>
            </a:extLst>
          </p:cNvPr>
          <p:cNvSpPr txBox="1"/>
          <p:nvPr/>
        </p:nvSpPr>
        <p:spPr>
          <a:xfrm>
            <a:off x="8728360" y="2857088"/>
            <a:ext cx="2141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1B3B2"/>
                </a:solidFill>
                <a:effectLst/>
                <a:latin typeface="Montserrat" pitchFamily="2" charset="77"/>
              </a:rPr>
              <a:t>Resilient Asset Life-Cycle</a:t>
            </a:r>
          </a:p>
        </p:txBody>
      </p:sp>
    </p:spTree>
    <p:extLst>
      <p:ext uri="{BB962C8B-B14F-4D97-AF65-F5344CB8AC3E}">
        <p14:creationId xmlns:p14="http://schemas.microsoft.com/office/powerpoint/2010/main" val="339427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2EA9D-F4AE-6951-809E-8ED184581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3A828-D6E5-EB30-5429-952DC78E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Resilient Asset Life-cycle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7A6FB2-4DD7-6234-6F7F-086C1433700C}"/>
              </a:ext>
            </a:extLst>
          </p:cNvPr>
          <p:cNvSpPr/>
          <p:nvPr/>
        </p:nvSpPr>
        <p:spPr>
          <a:xfrm>
            <a:off x="6168189" y="1431180"/>
            <a:ext cx="5791200" cy="481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≈</a:t>
            </a:r>
          </a:p>
        </p:txBody>
      </p:sp>
      <p:pic>
        <p:nvPicPr>
          <p:cNvPr id="4" name="Picture 2" descr="Calculating the Cost of Weather and Climate Disasters | News | National  Centers for Environmental Information (NCEI)">
            <a:extLst>
              <a:ext uri="{FF2B5EF4-FFF2-40B4-BE49-F238E27FC236}">
                <a16:creationId xmlns:a16="http://schemas.microsoft.com/office/drawing/2014/main" id="{452BD045-30A0-5150-C6A2-46747E03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982" y="1431180"/>
            <a:ext cx="3141613" cy="16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oad Cliff Images – Browse 198,789 Stock Photos, Vectors, and Video | Adobe  Stock">
            <a:extLst>
              <a:ext uri="{FF2B5EF4-FFF2-40B4-BE49-F238E27FC236}">
                <a16:creationId xmlns:a16="http://schemas.microsoft.com/office/drawing/2014/main" id="{B969F31F-F9E0-D31E-9B83-45E04796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71" y="2959899"/>
            <a:ext cx="2464279" cy="164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Unpatched old vulnerabilities continue to be exploited: Report | CSO Online">
            <a:extLst>
              <a:ext uri="{FF2B5EF4-FFF2-40B4-BE49-F238E27FC236}">
                <a16:creationId xmlns:a16="http://schemas.microsoft.com/office/drawing/2014/main" id="{C5CE2E1E-B5A2-DE7F-F839-BCD7361B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227" y="4480245"/>
            <a:ext cx="2476107" cy="16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4F39F-6234-613D-B1AB-083C966F2A26}"/>
              </a:ext>
            </a:extLst>
          </p:cNvPr>
          <p:cNvSpPr txBox="1"/>
          <p:nvPr/>
        </p:nvSpPr>
        <p:spPr>
          <a:xfrm>
            <a:off x="4196671" y="1670699"/>
            <a:ext cx="1966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Natural Hazard(s)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4E3B8-DE92-F49E-1298-657316B7827C}"/>
              </a:ext>
            </a:extLst>
          </p:cNvPr>
          <p:cNvSpPr txBox="1"/>
          <p:nvPr/>
        </p:nvSpPr>
        <p:spPr>
          <a:xfrm>
            <a:off x="2894335" y="3449677"/>
            <a:ext cx="1966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Exposure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FDFF7-4D5F-574F-2485-891144392F40}"/>
              </a:ext>
            </a:extLst>
          </p:cNvPr>
          <p:cNvSpPr txBox="1"/>
          <p:nvPr/>
        </p:nvSpPr>
        <p:spPr>
          <a:xfrm>
            <a:off x="3914545" y="4968810"/>
            <a:ext cx="1966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Vulnerability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2FD36B79-AF79-D6A9-647C-F44FCD6CBF98}"/>
              </a:ext>
            </a:extLst>
          </p:cNvPr>
          <p:cNvSpPr txBox="1">
            <a:spLocks/>
          </p:cNvSpPr>
          <p:nvPr/>
        </p:nvSpPr>
        <p:spPr>
          <a:xfrm>
            <a:off x="6704298" y="2839311"/>
            <a:ext cx="4252664" cy="656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200" b="1" spc="-150" dirty="0">
                <a:latin typeface="Montserrat" pitchFamily="2" charset="77"/>
              </a:rPr>
              <a:t>Risk = f (NH; E; 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61271-C16D-CCF5-6B85-4790D0672346}"/>
              </a:ext>
            </a:extLst>
          </p:cNvPr>
          <p:cNvSpPr txBox="1"/>
          <p:nvPr/>
        </p:nvSpPr>
        <p:spPr>
          <a:xfrm>
            <a:off x="7055280" y="3589088"/>
            <a:ext cx="1966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Where: 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25C8F8B7-C6E3-98E1-7AA4-8A9AE4669B97}"/>
              </a:ext>
            </a:extLst>
          </p:cNvPr>
          <p:cNvSpPr txBox="1">
            <a:spLocks/>
          </p:cNvSpPr>
          <p:nvPr/>
        </p:nvSpPr>
        <p:spPr>
          <a:xfrm>
            <a:off x="7026498" y="3962657"/>
            <a:ext cx="4631266" cy="828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400" b="1" spc="-150" dirty="0">
                <a:latin typeface="Montserrat" pitchFamily="2" charset="77"/>
              </a:rPr>
              <a:t>V = f (Condition; Design STA; …)</a:t>
            </a:r>
          </a:p>
        </p:txBody>
      </p:sp>
    </p:spTree>
    <p:extLst>
      <p:ext uri="{BB962C8B-B14F-4D97-AF65-F5344CB8AC3E}">
        <p14:creationId xmlns:p14="http://schemas.microsoft.com/office/powerpoint/2010/main" val="3598600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9A6B8-1CD6-182E-A279-362659502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D4660-60AC-F23D-F9B2-15EE8073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607075"/>
            <a:ext cx="11097491" cy="1325563"/>
          </a:xfrm>
        </p:spPr>
        <p:txBody>
          <a:bodyPr>
            <a:normAutofit/>
          </a:bodyPr>
          <a:lstStyle/>
          <a:p>
            <a:r>
              <a:rPr lang="en-US"/>
              <a:t>Case Studies</a:t>
            </a:r>
          </a:p>
        </p:txBody>
      </p:sp>
      <p:pic>
        <p:nvPicPr>
          <p:cNvPr id="3" name="Picture Placeholder 20" descr="A person and person wearing safety vests and helmets&#10;&#10;Description automatically generated">
            <a:extLst>
              <a:ext uri="{FF2B5EF4-FFF2-40B4-BE49-F238E27FC236}">
                <a16:creationId xmlns:a16="http://schemas.microsoft.com/office/drawing/2014/main" id="{74A4A90B-4D74-665B-9DB6-D5A69F48F5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19" r="1" b="15607"/>
          <a:stretch>
            <a:fillRect/>
          </a:stretch>
        </p:blipFill>
        <p:spPr>
          <a:xfrm>
            <a:off x="547688" y="1931988"/>
            <a:ext cx="11093450" cy="4152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57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13AED-691C-954D-1366-B00113F3E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CB4FB-6E61-6CA1-6C77-76765663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Belize: Engineering Designs (1/2)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90132-696C-FD2B-2E2A-84144FA1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38" y="1259432"/>
            <a:ext cx="8440328" cy="4134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4CA33-259B-AA1D-5522-4DDD73F2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078" y="1932638"/>
            <a:ext cx="8392696" cy="3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7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ver page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>
            <a:solidFill>
              <a:srgbClr val="ED9D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mmary 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apters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ank you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ED07D2E559424F94E7FB9CBD9AB9E8" ma:contentTypeVersion="8" ma:contentTypeDescription="Crée un document." ma:contentTypeScope="" ma:versionID="206f693fe51db8010fda8d5c8f957b8a">
  <xsd:schema xmlns:xsd="http://www.w3.org/2001/XMLSchema" xmlns:xs="http://www.w3.org/2001/XMLSchema" xmlns:p="http://schemas.microsoft.com/office/2006/metadata/properties" xmlns:ns3="fb10ec26-9e8b-4c26-8abf-426393b0bdfa" targetNamespace="http://schemas.microsoft.com/office/2006/metadata/properties" ma:root="true" ma:fieldsID="ae6c7d0053a9a786884ce768229dd898" ns3:_="">
    <xsd:import namespace="fb10ec26-9e8b-4c26-8abf-426393b0bd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0ec26-9e8b-4c26-8abf-426393b0b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10ec26-9e8b-4c26-8abf-426393b0bdfa" xsi:nil="true"/>
  </documentManagement>
</p:properties>
</file>

<file path=customXml/itemProps1.xml><?xml version="1.0" encoding="utf-8"?>
<ds:datastoreItem xmlns:ds="http://schemas.openxmlformats.org/officeDocument/2006/customXml" ds:itemID="{E0B9EF33-18C1-4D47-8A11-A15671B3FF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10ec26-9e8b-4c26-8abf-426393b0bd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898C3E-8F68-49F7-A759-9203F925B2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F108CB-2027-4000-A6C4-AC7A1C76B945}">
  <ds:schemaRefs>
    <ds:schemaRef ds:uri="http://purl.org/dc/terms/"/>
    <ds:schemaRef ds:uri="fb10ec26-9e8b-4c26-8abf-426393b0bdfa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628</Words>
  <Application>Microsoft Office PowerPoint</Application>
  <PresentationFormat>Widescreen</PresentationFormat>
  <Paragraphs>115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20</vt:i4>
      </vt:variant>
    </vt:vector>
  </HeadingPairs>
  <TitlesOfParts>
    <vt:vector size="32" baseType="lpstr">
      <vt:lpstr>Arial</vt:lpstr>
      <vt:lpstr>Arial Narrow</vt:lpstr>
      <vt:lpstr>Calibri</vt:lpstr>
      <vt:lpstr>Montserrat</vt:lpstr>
      <vt:lpstr>Poppins</vt:lpstr>
      <vt:lpstr>UnitPro</vt:lpstr>
      <vt:lpstr>Wingdings</vt:lpstr>
      <vt:lpstr>1_Cover page</vt:lpstr>
      <vt:lpstr>Summary </vt:lpstr>
      <vt:lpstr>Chapters</vt:lpstr>
      <vt:lpstr>Content </vt:lpstr>
      <vt:lpstr>Thank you</vt:lpstr>
      <vt:lpstr>Apresentação do PowerPoint</vt:lpstr>
      <vt:lpstr>Presentation Structure</vt:lpstr>
      <vt:lpstr>Why do we need to Assess Road Vulnerability?</vt:lpstr>
      <vt:lpstr>Transport Planning and Design x Disaster Risk Management</vt:lpstr>
      <vt:lpstr>Bringing all together…</vt:lpstr>
      <vt:lpstr>Resilient Asset Life-cycle</vt:lpstr>
      <vt:lpstr>Resilient Asset Life-cycle</vt:lpstr>
      <vt:lpstr>Case Studies</vt:lpstr>
      <vt:lpstr>Belize: Engineering Designs (1/2)</vt:lpstr>
      <vt:lpstr>Belize: Engineering Designs (2/2)</vt:lpstr>
      <vt:lpstr>Samoa: Road Asset Management System (1/3)</vt:lpstr>
      <vt:lpstr>Samoa: Road Asset Management System (2/3)</vt:lpstr>
      <vt:lpstr>Samoa: Road Asset Management System (3/3)</vt:lpstr>
      <vt:lpstr>Brazil: Performance Based Contracts (1/3)</vt:lpstr>
      <vt:lpstr>Brazil: Performance Based Contracts (2/3)</vt:lpstr>
      <vt:lpstr>Brazil: Performance Based Contracts (3/3)</vt:lpstr>
      <vt:lpstr>In Conclusion: THE ULTIMATE GOAL</vt:lpstr>
      <vt:lpstr>In Conclusion: THE ULTIMATE GOAL</vt:lpstr>
      <vt:lpstr>A last thought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Aipcr Piarc</dc:creator>
  <cp:lastModifiedBy>Calado Ouana</cp:lastModifiedBy>
  <cp:revision>293</cp:revision>
  <dcterms:created xsi:type="dcterms:W3CDTF">2019-10-28T10:19:34Z</dcterms:created>
  <dcterms:modified xsi:type="dcterms:W3CDTF">2025-11-11T18:32:23Z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0x010100BAED07D2E559424F94E7FB9CBD9AB9E8</vt:lpwstr>
  </property>
  <property fmtid="{D5CDD505-2E9C-101B-9397-08002B2CF9AE}" pid="3" name="MSIP_Label_5a024da7-7918-49c2-a744-b84d0bf2c679_Enabled">
    <vt:lpwstr>true</vt:lpwstr>
  </property>
  <property fmtid="{D5CDD505-2E9C-101B-9397-08002B2CF9AE}" pid="4" name="MSIP_Label_5a024da7-7918-49c2-a744-b84d0bf2c679_SetDate">
    <vt:lpwstr>2025-08-25T05:49:27Z</vt:lpwstr>
  </property>
  <property fmtid="{D5CDD505-2E9C-101B-9397-08002B2CF9AE}" pid="5" name="MSIP_Label_5a024da7-7918-49c2-a744-b84d0bf2c679_Method">
    <vt:lpwstr>Standard</vt:lpwstr>
  </property>
  <property fmtid="{D5CDD505-2E9C-101B-9397-08002B2CF9AE}" pid="6" name="MSIP_Label_5a024da7-7918-49c2-a744-b84d0bf2c679_Name">
    <vt:lpwstr>General</vt:lpwstr>
  </property>
  <property fmtid="{D5CDD505-2E9C-101B-9397-08002B2CF9AE}" pid="7" name="MSIP_Label_5a024da7-7918-49c2-a744-b84d0bf2c679_SiteId">
    <vt:lpwstr>24236235-bb51-454e-8f47-206699c7e33b</vt:lpwstr>
  </property>
  <property fmtid="{D5CDD505-2E9C-101B-9397-08002B2CF9AE}" pid="8" name="MSIP_Label_5a024da7-7918-49c2-a744-b84d0bf2c679_ActionId">
    <vt:lpwstr>d158648b-d746-42b6-b074-8318921327ed</vt:lpwstr>
  </property>
  <property fmtid="{D5CDD505-2E9C-101B-9397-08002B2CF9AE}" pid="9" name="MSIP_Label_5a024da7-7918-49c2-a744-b84d0bf2c679_ContentBits">
    <vt:lpwstr>1</vt:lpwstr>
  </property>
  <property fmtid="{D5CDD505-2E9C-101B-9397-08002B2CF9AE}" pid="10" name="MSIP_Label_5a024da7-7918-49c2-a744-b84d0bf2c679_Tag">
    <vt:lpwstr>10, 3, 0, 1</vt:lpwstr>
  </property>
  <property fmtid="{D5CDD505-2E9C-101B-9397-08002B2CF9AE}" pid="11" name="ClassificationContentMarkingHeaderLocations">
    <vt:lpwstr>1_Cover page:3\Summary :3\Chapters:3\Content :3\Thank you:3</vt:lpwstr>
  </property>
  <property fmtid="{D5CDD505-2E9C-101B-9397-08002B2CF9AE}" pid="12" name="ClassificationContentMarkingHeaderText">
    <vt:lpwstr>Sensitivity - General</vt:lpwstr>
  </property>
  <property fmtid="{D5CDD505-2E9C-101B-9397-08002B2CF9AE}" pid="13" name="MSIP_Label_f1bf45b6-5649-4236-82a3-f45024cd282e_Enabled">
    <vt:lpwstr>true</vt:lpwstr>
  </property>
  <property fmtid="{D5CDD505-2E9C-101B-9397-08002B2CF9AE}" pid="14" name="MSIP_Label_f1bf45b6-5649-4236-82a3-f45024cd282e_SetDate">
    <vt:lpwstr>2025-10-30T08:36:34Z</vt:lpwstr>
  </property>
  <property fmtid="{D5CDD505-2E9C-101B-9397-08002B2CF9AE}" pid="15" name="MSIP_Label_f1bf45b6-5649-4236-82a3-f45024cd282e_Method">
    <vt:lpwstr>Standard</vt:lpwstr>
  </property>
  <property fmtid="{D5CDD505-2E9C-101B-9397-08002B2CF9AE}" pid="16" name="MSIP_Label_f1bf45b6-5649-4236-82a3-f45024cd282e_Name">
    <vt:lpwstr>Official Use Only</vt:lpwstr>
  </property>
  <property fmtid="{D5CDD505-2E9C-101B-9397-08002B2CF9AE}" pid="17" name="MSIP_Label_f1bf45b6-5649-4236-82a3-f45024cd282e_SiteId">
    <vt:lpwstr>31a2fec0-266b-4c67-b56e-2796d8f59c36</vt:lpwstr>
  </property>
  <property fmtid="{D5CDD505-2E9C-101B-9397-08002B2CF9AE}" pid="18" name="MSIP_Label_f1bf45b6-5649-4236-82a3-f45024cd282e_ActionId">
    <vt:lpwstr>5b9a0d8c-9d0b-4f31-af85-2a59f7ae7b8a</vt:lpwstr>
  </property>
  <property fmtid="{D5CDD505-2E9C-101B-9397-08002B2CF9AE}" pid="19" name="MSIP_Label_f1bf45b6-5649-4236-82a3-f45024cd282e_ContentBits">
    <vt:lpwstr>2</vt:lpwstr>
  </property>
  <property fmtid="{D5CDD505-2E9C-101B-9397-08002B2CF9AE}" pid="20" name="MSIP_Label_f1bf45b6-5649-4236-82a3-f45024cd282e_Tag">
    <vt:lpwstr>10, 3, 0, 1</vt:lpwstr>
  </property>
  <property fmtid="{D5CDD505-2E9C-101B-9397-08002B2CF9AE}" pid="21" name="ClassificationContentMarkingFooterLocations">
    <vt:lpwstr>1_Cover page:4\Summary :4\Chapters:4\Content :4\Thank you:4</vt:lpwstr>
  </property>
  <property fmtid="{D5CDD505-2E9C-101B-9397-08002B2CF9AE}" pid="22" name="ClassificationContentMarkingFooterText">
    <vt:lpwstr>Official Use Only</vt:lpwstr>
  </property>
</Properties>
</file>