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slideLayouts/slideLayout1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7" r:id="rId4"/>
    <p:sldMasterId id="2147483695" r:id="rId5"/>
    <p:sldMasterId id="2147483702" r:id="rId6"/>
    <p:sldMasterId id="2147483648" r:id="rId7"/>
    <p:sldMasterId id="2147483721" r:id="rId8"/>
  </p:sldMasterIdLst>
  <p:notesMasterIdLst>
    <p:notesMasterId r:id="rId22"/>
  </p:notesMasterIdLst>
  <p:handoutMasterIdLst>
    <p:handoutMasterId r:id="rId23"/>
  </p:handoutMasterIdLst>
  <p:sldIdLst>
    <p:sldId id="310" r:id="rId9"/>
    <p:sldId id="305" r:id="rId10"/>
    <p:sldId id="295" r:id="rId11"/>
    <p:sldId id="307" r:id="rId12"/>
    <p:sldId id="314" r:id="rId13"/>
    <p:sldId id="2141411590" r:id="rId14"/>
    <p:sldId id="2141411584" r:id="rId15"/>
    <p:sldId id="2141411585" r:id="rId16"/>
    <p:sldId id="2141411591" r:id="rId17"/>
    <p:sldId id="2141411589" r:id="rId18"/>
    <p:sldId id="2141411587" r:id="rId19"/>
    <p:sldId id="289" r:id="rId20"/>
    <p:sldId id="322" r:id="rId2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79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RICK" initials="PMQ" lastIdx="1" clrIdx="0">
    <p:extLst>
      <p:ext uri="{19B8F6BF-5375-455C-9EA6-DF929625EA0E}">
        <p15:presenceInfo xmlns:p15="http://schemas.microsoft.com/office/powerpoint/2012/main" userId="PATRICK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E395"/>
    <a:srgbClr val="CCECFF"/>
    <a:srgbClr val="ED9D00"/>
    <a:srgbClr val="00457C"/>
    <a:srgbClr val="000000"/>
    <a:srgbClr val="CCCCFF"/>
    <a:srgbClr val="FFFF00"/>
    <a:srgbClr val="99FF66"/>
    <a:srgbClr val="9999FF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22884E6-D9FB-469B-B2B7-E6831FE3A662}" v="2" dt="2025-11-04T10:37:27.17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78" autoAdjust="0"/>
    <p:restoredTop sz="94694" autoAdjust="0"/>
  </p:normalViewPr>
  <p:slideViewPr>
    <p:cSldViewPr snapToGrid="0" showGuides="1">
      <p:cViewPr varScale="1">
        <p:scale>
          <a:sx n="62" d="100"/>
          <a:sy n="62" d="100"/>
        </p:scale>
        <p:origin x="808" y="44"/>
      </p:cViewPr>
      <p:guideLst>
        <p:guide orient="horz" pos="1979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-2204"/>
    </p:cViewPr>
  </p:sorterViewPr>
  <p:notesViewPr>
    <p:cSldViewPr snapToGrid="0" showGuides="1">
      <p:cViewPr varScale="1">
        <p:scale>
          <a:sx n="66" d="100"/>
          <a:sy n="66" d="100"/>
        </p:scale>
        <p:origin x="3134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D0E9DE95-B839-4AB1-B120-27845D3209A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0BE482A-D82B-412F-A54E-E454DB9C356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40853E-C656-47B6-8FE3-175E5667AB6E}" type="datetimeFigureOut">
              <a:rPr lang="fr-FR" smtClean="0"/>
              <a:t>11/11/2025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3380932-8C88-4740-ADAF-2BDF6CF69B7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1942926-C02B-4593-9BFD-630777B0577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5F4D50-401C-4B4F-ABF9-423C9A3708C9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78299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898443-B822-42D5-80AC-374CE1E6419D}" type="datetimeFigureOut">
              <a:rPr lang="fr-FR" smtClean="0"/>
              <a:t>11/11/2025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034FB0-3D88-4984-8793-EDC0907987CC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3068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C264EF-A6A5-4069-B634-27581FA3C07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8510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4014A2-0380-2B41-9499-F17F33EBD73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6701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4014A2-0380-2B41-9499-F17F33EBD73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9804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i="0" dirty="0">
              <a:solidFill>
                <a:srgbClr val="333333"/>
              </a:solidFill>
              <a:effectLst/>
              <a:latin typeface="Open Sans" panose="020B0606030504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B9FD34-9547-4054-A890-374A9F82663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78108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i="0" dirty="0">
              <a:solidFill>
                <a:srgbClr val="333333"/>
              </a:solidFill>
              <a:effectLst/>
              <a:latin typeface="Open Sans" panose="020B0606030504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B9FD34-9547-4054-A890-374A9F82663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03406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i="0" dirty="0">
              <a:solidFill>
                <a:srgbClr val="333333"/>
              </a:solidFill>
              <a:effectLst/>
              <a:latin typeface="Open Sans" panose="020B0606030504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B9FD34-9547-4054-A890-374A9F82663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80575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i="0" dirty="0">
              <a:solidFill>
                <a:srgbClr val="333333"/>
              </a:solidFill>
              <a:effectLst/>
              <a:latin typeface="Open Sans" panose="020B0606030504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B9FD34-9547-4054-A890-374A9F82663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74149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Climate Resilient Road Asset Management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Conduct climate vulnerability assessments and mainstreaming climate resilient practices into road asset management.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C264EF-A6A5-4069-B634-27581FA3C07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467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jpg"/><Relationship Id="rId9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image" Target="../media/image17.emf"/><Relationship Id="rId16" Type="http://schemas.openxmlformats.org/officeDocument/2006/relationships/image" Target="../media/image31.jp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emf"/><Relationship Id="rId15" Type="http://schemas.openxmlformats.org/officeDocument/2006/relationships/image" Target="../media/image30.jpe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0.jpe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4.png"/><Relationship Id="rId7" Type="http://schemas.openxmlformats.org/officeDocument/2006/relationships/image" Target="../media/image37.pn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.jpeg"/><Relationship Id="rId11" Type="http://schemas.openxmlformats.org/officeDocument/2006/relationships/image" Target="../media/image8.png"/><Relationship Id="rId5" Type="http://schemas.openxmlformats.org/officeDocument/2006/relationships/image" Target="../media/image36.png"/><Relationship Id="rId10" Type="http://schemas.openxmlformats.org/officeDocument/2006/relationships/image" Target="../media/image7.jpeg"/><Relationship Id="rId4" Type="http://schemas.openxmlformats.org/officeDocument/2006/relationships/image" Target="../media/image35.png"/><Relationship Id="rId9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298986D3-C59F-426A-9EE0-D4B270CE69D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16344" y="2946068"/>
            <a:ext cx="7356749" cy="47780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rgbClr val="ED9D00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fr-FR" dirty="0"/>
              <a:t>Name of the speaker</a:t>
            </a:r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AB13E4CD-13B6-4B4B-81E0-224E0B9C6CF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16344" y="3452222"/>
            <a:ext cx="7356749" cy="54323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ED9D00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fr-FR" dirty="0"/>
              <a:t>Position and organisation of the speaker</a:t>
            </a:r>
          </a:p>
        </p:txBody>
      </p:sp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F6AC509A-F52D-4B2D-9A0D-FBE97F19895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689" y="2117472"/>
            <a:ext cx="11090274" cy="7405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400" b="1">
                <a:solidFill>
                  <a:srgbClr val="00457C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fr-FR" dirty="0" err="1"/>
              <a:t>Title</a:t>
            </a:r>
            <a:r>
              <a:rPr lang="fr-FR" dirty="0"/>
              <a:t> of the </a:t>
            </a:r>
            <a:r>
              <a:rPr lang="fr-FR" dirty="0" err="1"/>
              <a:t>presentation</a:t>
            </a:r>
            <a:endParaRPr lang="fr-FR" dirty="0"/>
          </a:p>
        </p:txBody>
      </p:sp>
      <p:sp>
        <p:nvSpPr>
          <p:cNvPr id="20" name="Espace réservé du texte 19">
            <a:extLst>
              <a:ext uri="{FF2B5EF4-FFF2-40B4-BE49-F238E27FC236}">
                <a16:creationId xmlns:a16="http://schemas.microsoft.com/office/drawing/2014/main" id="{70E2645A-7196-4F18-9D1D-8687E625373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50126" y="3972076"/>
            <a:ext cx="9736183" cy="39286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baseline="0">
                <a:latin typeface="Arial Narrow" panose="020B0606020202030204" pitchFamily="34" charset="0"/>
              </a:defRPr>
            </a:lvl1pPr>
          </a:lstStyle>
          <a:p>
            <a:pPr lvl="0"/>
            <a:r>
              <a:rPr lang="fr-FR"/>
              <a:t>Title of the workshop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88645B6-D29E-479E-821B-BE946B0848A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616344" y="4381529"/>
            <a:ext cx="7388030" cy="392866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baseline="0">
                <a:latin typeface="Arial Narrow" panose="020B0606020202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                                 12-14 </a:t>
            </a:r>
            <a:r>
              <a:rPr lang="fr-FR" dirty="0" err="1"/>
              <a:t>November</a:t>
            </a:r>
            <a:r>
              <a:rPr lang="fr-FR" dirty="0"/>
              <a:t>, 2025 / Maputo, Mozambique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B52F900-DFCA-45EA-9C74-55A6FC3BA2D6}"/>
              </a:ext>
            </a:extLst>
          </p:cNvPr>
          <p:cNvSpPr/>
          <p:nvPr userDrawn="1"/>
        </p:nvSpPr>
        <p:spPr>
          <a:xfrm>
            <a:off x="550863" y="6374206"/>
            <a:ext cx="11090274" cy="483794"/>
          </a:xfrm>
          <a:prstGeom prst="rect">
            <a:avLst/>
          </a:prstGeom>
          <a:solidFill>
            <a:srgbClr val="0045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27E3C9D3-8465-4929-B67F-36A290B5EE12}"/>
              </a:ext>
            </a:extLst>
          </p:cNvPr>
          <p:cNvSpPr txBox="1"/>
          <p:nvPr userDrawn="1"/>
        </p:nvSpPr>
        <p:spPr>
          <a:xfrm>
            <a:off x="550689" y="6462214"/>
            <a:ext cx="110902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 b="0" dirty="0">
                <a:solidFill>
                  <a:schemeClr val="bg1"/>
                </a:solidFill>
                <a:latin typeface="Arial Narrow" panose="020B0606020202030204" pitchFamily="34" charset="0"/>
              </a:rPr>
              <a:t>World Road Association </a:t>
            </a:r>
            <a:r>
              <a:rPr lang="fr-FR" sz="1400" b="0" dirty="0">
                <a:solidFill>
                  <a:srgbClr val="ED9D00"/>
                </a:solidFill>
                <a:latin typeface="Arial Narrow" panose="020B0606020202030204" pitchFamily="34" charset="0"/>
              </a:rPr>
              <a:t>• </a:t>
            </a:r>
            <a:r>
              <a:rPr lang="fr-FR" sz="1400" b="0" kern="1200" dirty="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+mn-cs"/>
              </a:rPr>
              <a:t>Association mondiale de la Route </a:t>
            </a:r>
            <a:r>
              <a:rPr lang="fr-FR" sz="1400" b="0" dirty="0">
                <a:solidFill>
                  <a:srgbClr val="ED9D00"/>
                </a:solidFill>
                <a:latin typeface="Arial Narrow" panose="020B0606020202030204" pitchFamily="34" charset="0"/>
              </a:rPr>
              <a:t>• </a:t>
            </a:r>
            <a:r>
              <a:rPr lang="es-ES" sz="1400" b="0" kern="1200" dirty="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+mn-cs"/>
              </a:rPr>
              <a:t>Asociación Mundial de la Carretera</a:t>
            </a:r>
            <a:r>
              <a:rPr lang="fr-FR" sz="1400" b="0" kern="1200" dirty="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lang="fr-FR" sz="1400" b="0" dirty="0">
                <a:solidFill>
                  <a:srgbClr val="ED9D00"/>
                </a:solidFill>
                <a:latin typeface="Arial Narrow" panose="020B0606020202030204" pitchFamily="34" charset="0"/>
              </a:rPr>
              <a:t>• </a:t>
            </a:r>
            <a:r>
              <a:rPr lang="fr-FR" sz="1400" b="0" i="1" dirty="0">
                <a:solidFill>
                  <a:schemeClr val="bg1"/>
                </a:solidFill>
                <a:latin typeface="Arial Narrow" panose="020B0606020202030204" pitchFamily="34" charset="0"/>
              </a:rPr>
              <a:t>www.piarc.org</a:t>
            </a:r>
          </a:p>
        </p:txBody>
      </p:sp>
      <p:pic>
        <p:nvPicPr>
          <p:cNvPr id="6" name="Image 5" descr="Une image contenant dessin&#10;&#10;Description générée automatiquement">
            <a:extLst>
              <a:ext uri="{FF2B5EF4-FFF2-40B4-BE49-F238E27FC236}">
                <a16:creationId xmlns:a16="http://schemas.microsoft.com/office/drawing/2014/main" id="{1D7A057A-6787-406F-9392-487D79F16B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90"/>
          <a:stretch/>
        </p:blipFill>
        <p:spPr>
          <a:xfrm>
            <a:off x="990203" y="4884796"/>
            <a:ext cx="1898051" cy="1146354"/>
          </a:xfrm>
          <a:prstGeom prst="rect">
            <a:avLst/>
          </a:prstGeom>
        </p:spPr>
      </p:pic>
      <p:sp>
        <p:nvSpPr>
          <p:cNvPr id="12" name="Rectangle 2"/>
          <p:cNvSpPr>
            <a:spLocks noChangeArrowheads="1"/>
          </p:cNvSpPr>
          <p:nvPr userDrawn="1"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9" name="Rectangle 4"/>
          <p:cNvSpPr>
            <a:spLocks noChangeArrowheads="1"/>
          </p:cNvSpPr>
          <p:nvPr userDrawn="1"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4" name="Rectangle 6"/>
          <p:cNvSpPr>
            <a:spLocks noChangeArrowheads="1"/>
          </p:cNvSpPr>
          <p:nvPr userDrawn="1"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7" name="Rectangle 8"/>
          <p:cNvSpPr>
            <a:spLocks noChangeArrowheads="1"/>
          </p:cNvSpPr>
          <p:nvPr userDrawn="1"/>
        </p:nvSpPr>
        <p:spPr bwMode="auto">
          <a:xfrm>
            <a:off x="627018" y="2365538"/>
            <a:ext cx="6281199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5" name="그림 4" descr="야외, 하늘, 구름, 지상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8FEBFCC1-6295-21CF-137C-E899461B34E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42" b="19923"/>
          <a:stretch>
            <a:fillRect/>
          </a:stretch>
        </p:blipFill>
        <p:spPr>
          <a:xfrm>
            <a:off x="550689" y="457200"/>
            <a:ext cx="3613665" cy="1572263"/>
          </a:xfrm>
          <a:prstGeom prst="rect">
            <a:avLst/>
          </a:prstGeom>
        </p:spPr>
      </p:pic>
      <p:pic>
        <p:nvPicPr>
          <p:cNvPr id="8" name="그림 7" descr="야외, 의류, 사람, 하늘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348A12C5-17D9-6964-AD00-7DDD536A8CB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025"/>
          <a:stretch>
            <a:fillRect/>
          </a:stretch>
        </p:blipFill>
        <p:spPr>
          <a:xfrm>
            <a:off x="4240683" y="457200"/>
            <a:ext cx="3548970" cy="1572263"/>
          </a:xfrm>
          <a:prstGeom prst="rect">
            <a:avLst/>
          </a:prstGeom>
        </p:spPr>
      </p:pic>
      <p:pic>
        <p:nvPicPr>
          <p:cNvPr id="15" name="그림 14" descr="야외, 지상, 콘크리트 다리, 다리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D71FC9E1-8A06-5A5C-60C2-C79625401EE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844"/>
          <a:stretch>
            <a:fillRect/>
          </a:stretch>
        </p:blipFill>
        <p:spPr>
          <a:xfrm>
            <a:off x="7865981" y="457200"/>
            <a:ext cx="3774981" cy="1572263"/>
          </a:xfrm>
          <a:prstGeom prst="rect">
            <a:avLst/>
          </a:prstGeom>
        </p:spPr>
      </p:pic>
      <p:pic>
        <p:nvPicPr>
          <p:cNvPr id="28" name="Picture 7" descr="imagesbank">
            <a:extLst>
              <a:ext uri="{FF2B5EF4-FFF2-40B4-BE49-F238E27FC236}">
                <a16:creationId xmlns:a16="http://schemas.microsoft.com/office/drawing/2014/main" id="{CC980BF9-85F3-5BC4-4126-8FD3722C4E0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381" y="5221887"/>
            <a:ext cx="1997971" cy="627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Picture 1" descr="LOGOTIPO_ANE E FUNDO_TRANSPARENTE-01">
            <a:extLst>
              <a:ext uri="{FF2B5EF4-FFF2-40B4-BE49-F238E27FC236}">
                <a16:creationId xmlns:a16="http://schemas.microsoft.com/office/drawing/2014/main" id="{75555FC3-269B-7679-C700-A21E5FF7CA3D}"/>
              </a:ext>
            </a:extLst>
          </p:cNvPr>
          <p:cNvPicPr>
            <a:picLocks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0" t="18994" r="5333" b="21214"/>
          <a:stretch>
            <a:fillRect/>
          </a:stretch>
        </p:blipFill>
        <p:spPr bwMode="auto">
          <a:xfrm>
            <a:off x="7694399" y="5203237"/>
            <a:ext cx="1297329" cy="734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Picture 4" descr="Logo&#10;&#10;Description automatically generated">
            <a:extLst>
              <a:ext uri="{FF2B5EF4-FFF2-40B4-BE49-F238E27FC236}">
                <a16:creationId xmlns:a16="http://schemas.microsoft.com/office/drawing/2014/main" id="{0800577C-6048-05BE-AC25-B2FF3147FDB9}"/>
              </a:ext>
            </a:extLst>
          </p:cNvPr>
          <p:cNvPicPr/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2775" y="5109473"/>
            <a:ext cx="1202318" cy="913698"/>
          </a:xfrm>
          <a:prstGeom prst="rect">
            <a:avLst/>
          </a:prstGeom>
        </p:spPr>
      </p:pic>
      <p:pic>
        <p:nvPicPr>
          <p:cNvPr id="32" name="그림 31">
            <a:extLst>
              <a:ext uri="{FF2B5EF4-FFF2-40B4-BE49-F238E27FC236}">
                <a16:creationId xmlns:a16="http://schemas.microsoft.com/office/drawing/2014/main" id="{E3963AF2-19A6-EEA7-4286-D630D1DF79AB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3248513" y="5001123"/>
            <a:ext cx="1560548" cy="1146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9329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v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887A5B7-1D76-42DF-BD0C-6CEC83A28EF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0863" y="1334279"/>
            <a:ext cx="11093882" cy="247976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800">
                <a:solidFill>
                  <a:srgbClr val="ED9D00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fr-FR" dirty="0" err="1"/>
              <a:t>Title</a:t>
            </a:r>
            <a:r>
              <a:rPr lang="fr-FR" dirty="0"/>
              <a:t> of </a:t>
            </a:r>
            <a:r>
              <a:rPr lang="fr-FR" dirty="0" err="1"/>
              <a:t>chapter</a:t>
            </a:r>
            <a:r>
              <a:rPr lang="fr-FR" dirty="0"/>
              <a:t> 1</a:t>
            </a: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AC175F58-6D71-405E-9B31-FF864FDED3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561069"/>
            <a:ext cx="11093882" cy="77321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457D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fr-FR" dirty="0" err="1"/>
              <a:t>Chapter</a:t>
            </a:r>
            <a:r>
              <a:rPr lang="fr-FR" dirty="0"/>
              <a:t> 1</a:t>
            </a:r>
          </a:p>
        </p:txBody>
      </p:sp>
      <p:pic>
        <p:nvPicPr>
          <p:cNvPr id="3" name="Image 2" descr="Une image contenant train, voie, extérieur, scène&#10;&#10;Description générée automatiquement">
            <a:extLst>
              <a:ext uri="{FF2B5EF4-FFF2-40B4-BE49-F238E27FC236}">
                <a16:creationId xmlns:a16="http://schemas.microsoft.com/office/drawing/2014/main" id="{CB0D8573-BD59-4554-9733-0D6A88FCBF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0863" y="3814042"/>
            <a:ext cx="11108892" cy="2243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01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972665-5F1C-4CE8-9B63-CE69531C28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254" y="607075"/>
            <a:ext cx="11097491" cy="1325563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Arial Narrow" panose="020B0606020202030204" pitchFamily="34" charset="0"/>
              </a:defRPr>
            </a:lvl1pPr>
          </a:lstStyle>
          <a:p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47DF02E-7AE2-435D-B251-318E94A927C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47688" y="1931988"/>
            <a:ext cx="11093450" cy="4152900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  <a:lvl2pPr>
              <a:defRPr>
                <a:latin typeface="Arial Narrow" panose="020B0606020202030204" pitchFamily="34" charset="0"/>
              </a:defRPr>
            </a:lvl2pPr>
            <a:lvl3pPr>
              <a:defRPr>
                <a:latin typeface="Arial Narrow" panose="020B0606020202030204" pitchFamily="34" charset="0"/>
              </a:defRPr>
            </a:lvl3pPr>
            <a:lvl4pPr>
              <a:defRPr>
                <a:latin typeface="Arial Narrow" panose="020B0606020202030204" pitchFamily="34" charset="0"/>
              </a:defRPr>
            </a:lvl4pPr>
            <a:lvl5pPr>
              <a:defRPr>
                <a:latin typeface="Arial Narrow" panose="020B060602020203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7955629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87EEA30-D396-4539-85C6-24EBC29760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254" y="607075"/>
            <a:ext cx="11097491" cy="1325563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Arial Narrow" panose="020B0606020202030204" pitchFamily="34" charset="0"/>
              </a:defRPr>
            </a:lvl1pPr>
          </a:lstStyle>
          <a:p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739976A-5FDE-45E4-A77C-9CBC72E243AA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47688" y="1931988"/>
            <a:ext cx="5548312" cy="4144962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  <a:lvl2pPr>
              <a:defRPr>
                <a:latin typeface="Arial Narrow" panose="020B0606020202030204" pitchFamily="34" charset="0"/>
              </a:defRPr>
            </a:lvl2pPr>
            <a:lvl3pPr>
              <a:defRPr>
                <a:latin typeface="Arial Narrow" panose="020B0606020202030204" pitchFamily="34" charset="0"/>
              </a:defRPr>
            </a:lvl3pPr>
            <a:lvl4pPr>
              <a:defRPr>
                <a:latin typeface="Arial Narrow" panose="020B0606020202030204" pitchFamily="34" charset="0"/>
              </a:defRPr>
            </a:lvl4pPr>
            <a:lvl5pPr>
              <a:defRPr>
                <a:latin typeface="Arial Narrow" panose="020B060602020203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0" name="Espace réservé du contenu 3">
            <a:extLst>
              <a:ext uri="{FF2B5EF4-FFF2-40B4-BE49-F238E27FC236}">
                <a16:creationId xmlns:a16="http://schemas.microsoft.com/office/drawing/2014/main" id="{373A1559-2EC2-4600-84CE-9F66909C8824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092826" y="1931988"/>
            <a:ext cx="5548312" cy="4144962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  <a:lvl2pPr>
              <a:defRPr>
                <a:latin typeface="Arial Narrow" panose="020B0606020202030204" pitchFamily="34" charset="0"/>
              </a:defRPr>
            </a:lvl2pPr>
            <a:lvl3pPr>
              <a:defRPr>
                <a:latin typeface="Arial Narrow" panose="020B0606020202030204" pitchFamily="34" charset="0"/>
              </a:defRPr>
            </a:lvl3pPr>
            <a:lvl4pPr>
              <a:defRPr>
                <a:latin typeface="Arial Narrow" panose="020B0606020202030204" pitchFamily="34" charset="0"/>
              </a:defRPr>
            </a:lvl4pPr>
            <a:lvl5pPr>
              <a:defRPr>
                <a:latin typeface="Arial Narrow" panose="020B060602020203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588661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 Pila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39FE5E5-CA97-394F-85FC-BE8A25C0C8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225" y="211948"/>
            <a:ext cx="2399789" cy="64530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56B659B-B19E-FA4A-B7FC-E9DFE5DEC1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034499"/>
            <a:ext cx="12192000" cy="239450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0BEF651-04D2-6A47-8DDB-0F8723CF5E4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666" y="1588014"/>
            <a:ext cx="3461564" cy="14090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F1787E4-7844-554C-AE9C-22D16E7468A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3138" y="398512"/>
            <a:ext cx="1514062" cy="272175"/>
          </a:xfrm>
          <a:prstGeom prst="rect">
            <a:avLst/>
          </a:prstGeom>
        </p:spPr>
      </p:pic>
      <p:pic>
        <p:nvPicPr>
          <p:cNvPr id="21" name="Picture 20" descr="A picture containing person, indoor, building&#10;&#10;Description automatically generated">
            <a:extLst>
              <a:ext uri="{FF2B5EF4-FFF2-40B4-BE49-F238E27FC236}">
                <a16:creationId xmlns:a16="http://schemas.microsoft.com/office/drawing/2014/main" id="{2337174D-D2D7-9D48-A467-71265F4E2A8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43109" y="1034499"/>
            <a:ext cx="3632324" cy="2394501"/>
          </a:xfrm>
          <a:prstGeom prst="rect">
            <a:avLst/>
          </a:prstGeom>
        </p:spPr>
      </p:pic>
      <p:pic>
        <p:nvPicPr>
          <p:cNvPr id="24" name="Picture 23" descr="A person wearing a blue hat&#10;&#10;Description automatically generated">
            <a:extLst>
              <a:ext uri="{FF2B5EF4-FFF2-40B4-BE49-F238E27FC236}">
                <a16:creationId xmlns:a16="http://schemas.microsoft.com/office/drawing/2014/main" id="{690DBD3B-D464-804F-9797-7F89DE25DA1A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0975" y="1034499"/>
            <a:ext cx="2405435" cy="239450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CFD18F5-3173-C04B-8B92-2E1FA0CEA7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42156" y="3653206"/>
            <a:ext cx="2753844" cy="205337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2F22DF0-AE89-1D4D-9C2A-543C415210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74521" y="3653206"/>
            <a:ext cx="2881869" cy="205337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A329055-A716-2940-B989-DC06905225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1543" y="3653206"/>
            <a:ext cx="2982588" cy="2053377"/>
          </a:xfrm>
          <a:prstGeom prst="rect">
            <a:avLst/>
          </a:prstGeom>
        </p:spPr>
      </p:pic>
      <p:pic>
        <p:nvPicPr>
          <p:cNvPr id="22" name="Picture 21" descr="A public transit bus on a city street&#10;&#10;Description automatically generated">
            <a:extLst>
              <a:ext uri="{FF2B5EF4-FFF2-40B4-BE49-F238E27FC236}">
                <a16:creationId xmlns:a16="http://schemas.microsoft.com/office/drawing/2014/main" id="{C75D9920-F0CA-A244-AF8B-756B90DC792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39943" y="3651505"/>
            <a:ext cx="1656057" cy="2055078"/>
          </a:xfrm>
          <a:prstGeom prst="rect">
            <a:avLst/>
          </a:prstGeom>
        </p:spPr>
      </p:pic>
      <p:pic>
        <p:nvPicPr>
          <p:cNvPr id="23" name="Picture 22" descr="A group of people standing in front of a building&#10;&#10;Description automatically generated">
            <a:extLst>
              <a:ext uri="{FF2B5EF4-FFF2-40B4-BE49-F238E27FC236}">
                <a16:creationId xmlns:a16="http://schemas.microsoft.com/office/drawing/2014/main" id="{295F3874-0F65-604D-8CAD-B8553C659C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20331" y="3657093"/>
            <a:ext cx="2236059" cy="2126352"/>
          </a:xfrm>
          <a:prstGeom prst="rect">
            <a:avLst/>
          </a:prstGeom>
        </p:spPr>
      </p:pic>
      <p:pic>
        <p:nvPicPr>
          <p:cNvPr id="25" name="Picture 24" descr="A person wearing a helmet&#10;&#10;Description automatically generated">
            <a:extLst>
              <a:ext uri="{FF2B5EF4-FFF2-40B4-BE49-F238E27FC236}">
                <a16:creationId xmlns:a16="http://schemas.microsoft.com/office/drawing/2014/main" id="{0248E9E6-1CFC-E64A-9743-4B95F4DC8B56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7816" y="3842906"/>
            <a:ext cx="1402972" cy="1853154"/>
          </a:xfrm>
          <a:prstGeom prst="rect">
            <a:avLst/>
          </a:prstGeom>
        </p:spPr>
      </p:pic>
      <p:pic>
        <p:nvPicPr>
          <p:cNvPr id="26" name="Picture 25" descr="A picture containing table, stationary, indoor, sitting&#10;&#10;Description automatically generated">
            <a:extLst>
              <a:ext uri="{FF2B5EF4-FFF2-40B4-BE49-F238E27FC236}">
                <a16:creationId xmlns:a16="http://schemas.microsoft.com/office/drawing/2014/main" id="{9C162B23-332A-6243-A1BF-9CA7CCA856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4131" y="3651505"/>
            <a:ext cx="1937664" cy="205507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58616E7-9880-D346-B14A-91F66554C016}"/>
              </a:ext>
            </a:extLst>
          </p:cNvPr>
          <p:cNvSpPr txBox="1"/>
          <p:nvPr userDrawn="1"/>
        </p:nvSpPr>
        <p:spPr>
          <a:xfrm>
            <a:off x="302760" y="4260628"/>
            <a:ext cx="24034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trike="noStrik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REGIONAL CONNECTIVITY AND ECONOMIC</a:t>
            </a:r>
          </a:p>
          <a:p>
            <a:r>
              <a:rPr lang="en-US" b="1" strike="noStrik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INTEGRATION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3981CC2-0EEC-9041-A5D4-34F5A60A44B5}"/>
              </a:ext>
            </a:extLst>
          </p:cNvPr>
          <p:cNvSpPr txBox="1"/>
          <p:nvPr userDrawn="1"/>
        </p:nvSpPr>
        <p:spPr>
          <a:xfrm>
            <a:off x="3398485" y="4316083"/>
            <a:ext cx="25899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trike="noStrik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SUSTAINABLE</a:t>
            </a:r>
          </a:p>
          <a:p>
            <a:r>
              <a:rPr lang="en-US" b="1" strike="noStrik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URBAN </a:t>
            </a:r>
          </a:p>
          <a:p>
            <a:r>
              <a:rPr lang="en-US" b="1" strike="noStrik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MOBILITY AND ACCESSIBILITY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B0A9C04-04E0-4E4A-B32A-F0D5795510C3}"/>
              </a:ext>
            </a:extLst>
          </p:cNvPr>
          <p:cNvSpPr txBox="1"/>
          <p:nvPr userDrawn="1"/>
        </p:nvSpPr>
        <p:spPr>
          <a:xfrm>
            <a:off x="6322692" y="4355878"/>
            <a:ext cx="2589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trike="noStrik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ROAD</a:t>
            </a:r>
          </a:p>
          <a:p>
            <a:r>
              <a:rPr lang="en-US" b="1" strike="noStrik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SAFETY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FC152A4-24C9-7946-8510-E7C95A802BD3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37665"/>
            <a:ext cx="12192000" cy="81158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564F06F7-CB29-4D42-B547-D7BF7CF872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35443" y="3661913"/>
            <a:ext cx="2881869" cy="2053378"/>
          </a:xfrm>
          <a:prstGeom prst="rect">
            <a:avLst/>
          </a:prstGeom>
        </p:spPr>
      </p:pic>
      <p:pic>
        <p:nvPicPr>
          <p:cNvPr id="4" name="Picture 3" descr="A road with a mountain in the background&#10;&#10;Description automatically generated">
            <a:extLst>
              <a:ext uri="{FF2B5EF4-FFF2-40B4-BE49-F238E27FC236}">
                <a16:creationId xmlns:a16="http://schemas.microsoft.com/office/drawing/2014/main" id="{89163BB1-DCE4-41F0-8059-14ACC43B39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57"/>
          <a:stretch/>
        </p:blipFill>
        <p:spPr>
          <a:xfrm>
            <a:off x="10184637" y="3662223"/>
            <a:ext cx="2486432" cy="2044360"/>
          </a:xfrm>
          <a:prstGeom prst="flowChartOnlineStorage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01CB28D3-96AE-4600-BCD6-223178490B3F}"/>
              </a:ext>
            </a:extLst>
          </p:cNvPr>
          <p:cNvSpPr txBox="1"/>
          <p:nvPr userDrawn="1"/>
        </p:nvSpPr>
        <p:spPr>
          <a:xfrm>
            <a:off x="9283614" y="4364585"/>
            <a:ext cx="2589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trike="noStrik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RESILIENT </a:t>
            </a:r>
          </a:p>
          <a:p>
            <a:r>
              <a:rPr lang="en-US" b="1" strike="noStrik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ROAD ASSET MANAGEMENT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BBF98BE-970F-4D70-B94A-CC5A1DFBB4C2}"/>
              </a:ext>
            </a:extLst>
          </p:cNvPr>
          <p:cNvSpPr/>
          <p:nvPr userDrawn="1"/>
        </p:nvSpPr>
        <p:spPr>
          <a:xfrm>
            <a:off x="11947391" y="3634136"/>
            <a:ext cx="874469" cy="20898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796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3CF86-F26B-45DE-99EC-DE46E60B6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87490F-3AF3-4C0D-B63E-4120E3731B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AC7CD8-0FC2-4354-9782-8EB1356B7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1533CA-FD76-4AF4-A78A-0A81E60D2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4202D-F60A-45F7-A115-5AB0496628DE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AF6C55-F33C-4325-B466-D57CE6830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22BAD0-52A0-4384-9EE9-823994B4A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C5300-799F-417A-8313-117EF7676E8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7104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E82F8-2566-4135-AE48-D7E0C3FB9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30014-E3F2-4CED-8EDD-F35658A8B0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CD4D5D-0963-42C4-B6BE-71757709A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F5526-2706-48EF-B653-81AB1D1D99AD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37AEDF-DD25-4904-83C1-48599BAE1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1DFD3E-6D85-4668-B923-76DC840C3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864DC-6E58-49ED-9F3B-19577552A6C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3515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Urban Transport Interio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187F9C8D-8E64-DF42-BCE5-6312E164D457}"/>
              </a:ext>
            </a:extLst>
          </p:cNvPr>
          <p:cNvSpPr/>
          <p:nvPr userDrawn="1"/>
        </p:nvSpPr>
        <p:spPr>
          <a:xfrm>
            <a:off x="0" y="0"/>
            <a:ext cx="12192000" cy="108145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784D6DA-4C7A-DB4C-B38D-9DEA006B82B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697415"/>
            <a:ext cx="12192000" cy="28428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39FE5E5-CA97-394F-85FC-BE8A25C0C89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225" y="211948"/>
            <a:ext cx="2399789" cy="645304"/>
          </a:xfrm>
          <a:prstGeom prst="rect">
            <a:avLst/>
          </a:prstGeom>
        </p:spPr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6971F160-2859-CE4B-834F-9159A970B0C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30550" y="291180"/>
            <a:ext cx="6626225" cy="585121"/>
          </a:xfrm>
        </p:spPr>
        <p:txBody>
          <a:bodyPr/>
          <a:lstStyle>
            <a:lvl1pPr marL="0" indent="0" algn="r">
              <a:buNone/>
              <a:defRPr sz="20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Insert Urban Transport Title</a:t>
            </a:r>
          </a:p>
          <a:p>
            <a:pPr lvl="1"/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CBE97B-5218-CC4A-B98F-F7D58C47532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87325" y="1330143"/>
            <a:ext cx="6235700" cy="4162117"/>
          </a:xfrm>
        </p:spPr>
        <p:txBody>
          <a:bodyPr/>
          <a:lstStyle>
            <a:lvl1pPr marL="0" indent="0">
              <a:buNone/>
              <a:defRPr sz="3200" b="1" i="0">
                <a:solidFill>
                  <a:srgbClr val="B6BB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B6BB00"/>
              </a:buCl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Slide Title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Bullets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913C511-5F70-DB4A-A667-D82B58A5112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70650" y="1119556"/>
            <a:ext cx="5721350" cy="4577982"/>
          </a:xfrm>
        </p:spPr>
        <p:txBody>
          <a:bodyPr/>
          <a:lstStyle/>
          <a:p>
            <a:r>
              <a:rPr lang="en-US" dirty="0"/>
              <a:t>Drag a Picture Here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AAF6CFC-73EB-314F-BFCE-9E5B009D51B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37665"/>
            <a:ext cx="12192000" cy="811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3007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972665-5F1C-4CE8-9B63-CE69531C28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254" y="459028"/>
            <a:ext cx="11097491" cy="671086"/>
          </a:xfrm>
          <a:prstGeom prst="rect">
            <a:avLst/>
          </a:prstGeom>
        </p:spPr>
        <p:txBody>
          <a:bodyPr/>
          <a:lstStyle>
            <a:lvl1pPr algn="ctr">
              <a:defRPr sz="4400">
                <a:latin typeface="Arial Narrow" panose="020B0606020202030204" pitchFamily="34" charset="0"/>
              </a:defRPr>
            </a:lvl1pPr>
          </a:lstStyle>
          <a:p>
            <a:r>
              <a:rPr lang="fr-FR" dirty="0" err="1"/>
              <a:t>Thank</a:t>
            </a:r>
            <a:r>
              <a:rPr lang="fr-FR" dirty="0"/>
              <a:t> </a:t>
            </a:r>
            <a:r>
              <a:rPr lang="fr-FR" dirty="0" err="1"/>
              <a:t>you</a:t>
            </a:r>
            <a:r>
              <a:rPr lang="fr-FR" dirty="0"/>
              <a:t> for </a:t>
            </a:r>
            <a:r>
              <a:rPr lang="fr-FR" dirty="0" err="1"/>
              <a:t>your</a:t>
            </a:r>
            <a:r>
              <a:rPr lang="fr-FR" dirty="0"/>
              <a:t> attention! 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5B31504B-0412-40E4-9F52-3641107574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23452" y="1683651"/>
            <a:ext cx="4317468" cy="5933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rgbClr val="ED9D00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fr-FR" dirty="0"/>
              <a:t>Name of the speaker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19FBA3AA-F47A-45C6-9F1D-ED506AB585D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3452" y="2944102"/>
            <a:ext cx="4319067" cy="4288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fr-FR" sz="2000" b="1" kern="1200" smtClean="0">
                <a:solidFill>
                  <a:srgbClr val="00457D"/>
                </a:solidFill>
                <a:effectLst/>
                <a:latin typeface="Arial Narrow" panose="020B0606020202030204" pitchFamily="34" charset="0"/>
              </a:defRPr>
            </a:lvl1pPr>
          </a:lstStyle>
          <a:p>
            <a:pPr lvl="0"/>
            <a:r>
              <a:rPr lang="fr-FR" dirty="0"/>
              <a:t>Enter email </a:t>
            </a:r>
            <a:r>
              <a:rPr lang="fr-FR" dirty="0" err="1"/>
              <a:t>address</a:t>
            </a:r>
            <a:endParaRPr lang="fr-FR" dirty="0"/>
          </a:p>
        </p:txBody>
      </p:sp>
      <p:pic>
        <p:nvPicPr>
          <p:cNvPr id="16" name="Image 15" descr="Une image contenant dessin&#10;&#10;Description générée automatiquement">
            <a:extLst>
              <a:ext uri="{FF2B5EF4-FFF2-40B4-BE49-F238E27FC236}">
                <a16:creationId xmlns:a16="http://schemas.microsoft.com/office/drawing/2014/main" id="{44B58650-8DFD-41D6-AC95-23D8C201FB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68103" y="1937053"/>
            <a:ext cx="523896" cy="523896"/>
          </a:xfrm>
          <a:prstGeom prst="rect">
            <a:avLst/>
          </a:prstGeom>
        </p:spPr>
      </p:pic>
      <p:pic>
        <p:nvPicPr>
          <p:cNvPr id="18" name="Image 17" descr="Une image contenant roue, dessin&#10;&#10;Description générée automatiquement">
            <a:extLst>
              <a:ext uri="{FF2B5EF4-FFF2-40B4-BE49-F238E27FC236}">
                <a16:creationId xmlns:a16="http://schemas.microsoft.com/office/drawing/2014/main" id="{A9C0E22B-0C13-41B2-AE35-9C794297721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51909" y="1937053"/>
            <a:ext cx="523896" cy="523896"/>
          </a:xfrm>
          <a:prstGeom prst="rect">
            <a:avLst/>
          </a:prstGeom>
        </p:spPr>
      </p:pic>
      <p:pic>
        <p:nvPicPr>
          <p:cNvPr id="20" name="Image 19" descr="Une image contenant dessin&#10;&#10;Description générée automatiquement">
            <a:extLst>
              <a:ext uri="{FF2B5EF4-FFF2-40B4-BE49-F238E27FC236}">
                <a16:creationId xmlns:a16="http://schemas.microsoft.com/office/drawing/2014/main" id="{9047B379-C54E-41C6-96B2-F8AF6F3E174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2735" y="3221652"/>
            <a:ext cx="523896" cy="523896"/>
          </a:xfrm>
          <a:prstGeom prst="rect">
            <a:avLst/>
          </a:prstGeom>
        </p:spPr>
      </p:pic>
      <p:pic>
        <p:nvPicPr>
          <p:cNvPr id="22" name="Image 21" descr="Une image contenant dessin&#10;&#10;Description générée automatiquement">
            <a:extLst>
              <a:ext uri="{FF2B5EF4-FFF2-40B4-BE49-F238E27FC236}">
                <a16:creationId xmlns:a16="http://schemas.microsoft.com/office/drawing/2014/main" id="{83CA129E-B24E-4A4C-A46E-6B68586938B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68103" y="3224115"/>
            <a:ext cx="523896" cy="523896"/>
          </a:xfrm>
          <a:prstGeom prst="rect">
            <a:avLst/>
          </a:prstGeom>
        </p:spPr>
      </p:pic>
      <p:sp>
        <p:nvSpPr>
          <p:cNvPr id="19" name="Espace réservé du texte 15">
            <a:extLst>
              <a:ext uri="{FF2B5EF4-FFF2-40B4-BE49-F238E27FC236}">
                <a16:creationId xmlns:a16="http://schemas.microsoft.com/office/drawing/2014/main" id="{8194B4BA-969C-4B47-80E8-1ADE2BF48A3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23452" y="2305418"/>
            <a:ext cx="4317468" cy="5185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ED9D00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fr-FR" dirty="0"/>
              <a:t>Position of the speaker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E35E757-ECB6-4D4D-9282-D25BCE972143}"/>
              </a:ext>
            </a:extLst>
          </p:cNvPr>
          <p:cNvSpPr/>
          <p:nvPr userDrawn="1"/>
        </p:nvSpPr>
        <p:spPr>
          <a:xfrm>
            <a:off x="8587103" y="2626903"/>
            <a:ext cx="1653509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sz="1700" dirty="0">
                <a:latin typeface="Arial Narrow" panose="020B0606020202030204" pitchFamily="34" charset="0"/>
              </a:rPr>
              <a:t>@</a:t>
            </a:r>
            <a:r>
              <a:rPr lang="fr-FR" sz="1700" dirty="0" err="1">
                <a:latin typeface="Arial Narrow" panose="020B0606020202030204" pitchFamily="34" charset="0"/>
              </a:rPr>
              <a:t>PIARC_Roads</a:t>
            </a:r>
            <a:endParaRPr lang="fr-FR" sz="1700" dirty="0">
              <a:latin typeface="Arial Narrow" panose="020B060602020203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C0C51BC-F676-4984-A943-BBF90E53B885}"/>
              </a:ext>
            </a:extLst>
          </p:cNvPr>
          <p:cNvSpPr/>
          <p:nvPr userDrawn="1"/>
        </p:nvSpPr>
        <p:spPr>
          <a:xfrm>
            <a:off x="10240612" y="2495723"/>
            <a:ext cx="177887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sz="1700" dirty="0">
                <a:latin typeface="Arial Narrow" panose="020B0606020202030204" pitchFamily="34" charset="0"/>
              </a:rPr>
              <a:t>World Road Association PIARC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1E16AF-4DFF-4D8D-AF3F-CF70162855C4}"/>
              </a:ext>
            </a:extLst>
          </p:cNvPr>
          <p:cNvSpPr/>
          <p:nvPr userDrawn="1"/>
        </p:nvSpPr>
        <p:spPr>
          <a:xfrm>
            <a:off x="8529759" y="3805438"/>
            <a:ext cx="177887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sz="1700" dirty="0">
                <a:latin typeface="Arial Narrow" panose="020B0606020202030204" pitchFamily="34" charset="0"/>
              </a:rPr>
              <a:t>World Road Association PIARC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4923866-3DD0-4F46-BFEE-D678954C7E2D}"/>
              </a:ext>
            </a:extLst>
          </p:cNvPr>
          <p:cNvSpPr/>
          <p:nvPr userDrawn="1"/>
        </p:nvSpPr>
        <p:spPr>
          <a:xfrm>
            <a:off x="10240612" y="3800746"/>
            <a:ext cx="177887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sz="1700" dirty="0">
                <a:latin typeface="Arial Narrow" panose="020B0606020202030204" pitchFamily="34" charset="0"/>
              </a:rPr>
              <a:t>World Road Association PIARC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DD5F4A3-7BDC-46C0-A023-333366ABC0A3}"/>
              </a:ext>
            </a:extLst>
          </p:cNvPr>
          <p:cNvSpPr/>
          <p:nvPr userDrawn="1"/>
        </p:nvSpPr>
        <p:spPr>
          <a:xfrm>
            <a:off x="9034087" y="4504570"/>
            <a:ext cx="17788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/>
            <a:r>
              <a:rPr lang="fr-FR" sz="2000" b="1" dirty="0">
                <a:solidFill>
                  <a:srgbClr val="ED9D00"/>
                </a:solidFill>
                <a:latin typeface="Arial Narrow" panose="020B0606020202030204" pitchFamily="34" charset="0"/>
              </a:rPr>
              <a:t>www.piarc.org</a:t>
            </a:r>
          </a:p>
        </p:txBody>
      </p:sp>
      <p:sp>
        <p:nvSpPr>
          <p:cNvPr id="38" name="Espace réservé du texte 4">
            <a:extLst>
              <a:ext uri="{FF2B5EF4-FFF2-40B4-BE49-F238E27FC236}">
                <a16:creationId xmlns:a16="http://schemas.microsoft.com/office/drawing/2014/main" id="{8BC39445-9F9E-462D-924E-8172B4D6429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23453" y="3465720"/>
            <a:ext cx="4319067" cy="4288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latin typeface="Arial Narrow" panose="020B0606020202030204" pitchFamily="34" charset="0"/>
              </a:defRPr>
            </a:lvl1pPr>
          </a:lstStyle>
          <a:p>
            <a:pPr lvl="0"/>
            <a:r>
              <a:rPr lang="fr-FR" dirty="0"/>
              <a:t>@twitter</a:t>
            </a:r>
          </a:p>
        </p:txBody>
      </p:sp>
      <p:pic>
        <p:nvPicPr>
          <p:cNvPr id="35" name="Image 5" descr="Une image contenant dessin&#10;&#10;Description générée automatiquement">
            <a:extLst>
              <a:ext uri="{FF2B5EF4-FFF2-40B4-BE49-F238E27FC236}">
                <a16:creationId xmlns:a16="http://schemas.microsoft.com/office/drawing/2014/main" id="{1D7A057A-6787-406F-9392-487D79F16B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90"/>
          <a:stretch/>
        </p:blipFill>
        <p:spPr>
          <a:xfrm>
            <a:off x="520584" y="1459123"/>
            <a:ext cx="1466495" cy="885710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991B92F5-C0FA-1660-CDDD-7732E7CBDAB0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549063" y="4922121"/>
            <a:ext cx="11095682" cy="1572904"/>
          </a:xfrm>
          <a:prstGeom prst="rect">
            <a:avLst/>
          </a:prstGeom>
        </p:spPr>
      </p:pic>
      <p:pic>
        <p:nvPicPr>
          <p:cNvPr id="13" name="Picture 7" descr="imagesbank">
            <a:extLst>
              <a:ext uri="{FF2B5EF4-FFF2-40B4-BE49-F238E27FC236}">
                <a16:creationId xmlns:a16="http://schemas.microsoft.com/office/drawing/2014/main" id="{1E164FB9-6E6B-D4B5-1E61-35068F302881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382" y="2626903"/>
            <a:ext cx="2216430" cy="696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" descr="LOGOTIPO_ANE E FUNDO_TRANSPARENTE-01">
            <a:extLst>
              <a:ext uri="{FF2B5EF4-FFF2-40B4-BE49-F238E27FC236}">
                <a16:creationId xmlns:a16="http://schemas.microsoft.com/office/drawing/2014/main" id="{5AF5CE99-0127-4220-8C23-6DFEFD6567E8}"/>
              </a:ext>
            </a:extLst>
          </p:cNvPr>
          <p:cNvPicPr>
            <a:picLocks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0" t="18994" r="5333" b="21214"/>
          <a:stretch>
            <a:fillRect/>
          </a:stretch>
        </p:blipFill>
        <p:spPr bwMode="auto">
          <a:xfrm>
            <a:off x="678049" y="3603636"/>
            <a:ext cx="1202318" cy="696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4" descr="Logo&#10;&#10;Description automatically generated">
            <a:extLst>
              <a:ext uri="{FF2B5EF4-FFF2-40B4-BE49-F238E27FC236}">
                <a16:creationId xmlns:a16="http://schemas.microsoft.com/office/drawing/2014/main" id="{E45B7940-BB28-3B72-1841-180777CA2898}"/>
              </a:ext>
            </a:extLst>
          </p:cNvPr>
          <p:cNvPicPr/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423" y="3487341"/>
            <a:ext cx="1113598" cy="838484"/>
          </a:xfrm>
          <a:prstGeom prst="rect">
            <a:avLst/>
          </a:prstGeom>
        </p:spPr>
      </p:pic>
      <p:pic>
        <p:nvPicPr>
          <p:cNvPr id="28" name="그림 27">
            <a:extLst>
              <a:ext uri="{FF2B5EF4-FFF2-40B4-BE49-F238E27FC236}">
                <a16:creationId xmlns:a16="http://schemas.microsoft.com/office/drawing/2014/main" id="{CD7EEBAC-E07A-7552-697A-34C93A944113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2041896" y="1442434"/>
            <a:ext cx="1416649" cy="1040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873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897C4D-C64E-4D07-BF96-78C7A767DE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561068"/>
            <a:ext cx="6894966" cy="1325563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Arial Narrow" panose="020B0606020202030204" pitchFamily="34" charset="0"/>
              </a:defRPr>
            </a:lvl1pPr>
          </a:lstStyle>
          <a:p>
            <a:r>
              <a:rPr lang="fr-FR" dirty="0"/>
              <a:t>Key discussion points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6295978-3069-4E09-A2A2-5DF6BD6B1F6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0863" y="1887116"/>
            <a:ext cx="6894966" cy="410368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>
                <a:latin typeface="Arial Narrow" panose="020B0606020202030204" pitchFamily="34" charset="0"/>
              </a:defRPr>
            </a:lvl1pPr>
          </a:lstStyle>
          <a:p>
            <a:pPr lvl="0"/>
            <a:r>
              <a:rPr lang="fr-FR" dirty="0"/>
              <a:t>Discussion point </a:t>
            </a:r>
            <a:r>
              <a:rPr lang="fr-FR" dirty="0" err="1"/>
              <a:t>number</a:t>
            </a:r>
            <a:r>
              <a:rPr lang="fr-FR" dirty="0"/>
              <a:t> 1</a:t>
            </a:r>
          </a:p>
          <a:p>
            <a:pPr lvl="0"/>
            <a:r>
              <a:rPr lang="fr-FR" dirty="0"/>
              <a:t>Discussion point </a:t>
            </a:r>
            <a:r>
              <a:rPr lang="fr-FR" dirty="0" err="1"/>
              <a:t>number</a:t>
            </a:r>
            <a:r>
              <a:rPr lang="fr-FR" dirty="0"/>
              <a:t> 2</a:t>
            </a:r>
          </a:p>
          <a:p>
            <a:pPr lvl="0"/>
            <a:r>
              <a:rPr lang="fr-FR" dirty="0"/>
              <a:t>Discussion point </a:t>
            </a:r>
            <a:r>
              <a:rPr lang="fr-FR" dirty="0" err="1"/>
              <a:t>number</a:t>
            </a:r>
            <a:r>
              <a:rPr lang="fr-FR" dirty="0"/>
              <a:t> 3</a:t>
            </a:r>
          </a:p>
          <a:p>
            <a:pPr lvl="0"/>
            <a:r>
              <a:rPr lang="fr-FR" dirty="0"/>
              <a:t>Discussion point </a:t>
            </a:r>
            <a:r>
              <a:rPr lang="fr-FR" dirty="0" err="1"/>
              <a:t>number</a:t>
            </a:r>
            <a:r>
              <a:rPr lang="fr-FR" dirty="0"/>
              <a:t> 4</a:t>
            </a:r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FF2AC08E-000F-4F51-9F8C-E0FA341C71B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445830" y="561068"/>
            <a:ext cx="4197112" cy="5428570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17464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897C4D-C64E-4D07-BF96-78C7A767DE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561068"/>
            <a:ext cx="6894966" cy="1325563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Arial Narrow" panose="020B0606020202030204" pitchFamily="34" charset="0"/>
              </a:defRPr>
            </a:lvl1pPr>
          </a:lstStyle>
          <a:p>
            <a:r>
              <a:rPr lang="fr-FR" dirty="0"/>
              <a:t>Key discussion points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6295978-3069-4E09-A2A2-5DF6BD6B1F6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0863" y="1887115"/>
            <a:ext cx="6894966" cy="4313659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>
                <a:latin typeface="Arial Narrow" panose="020B0606020202030204" pitchFamily="34" charset="0"/>
              </a:defRPr>
            </a:lvl1pPr>
          </a:lstStyle>
          <a:p>
            <a:pPr lvl="0"/>
            <a:r>
              <a:rPr lang="fr-FR" dirty="0"/>
              <a:t>Discussion point </a:t>
            </a:r>
            <a:r>
              <a:rPr lang="fr-FR" dirty="0" err="1"/>
              <a:t>number</a:t>
            </a:r>
            <a:r>
              <a:rPr lang="fr-FR" dirty="0"/>
              <a:t> 1</a:t>
            </a:r>
          </a:p>
          <a:p>
            <a:pPr lvl="0"/>
            <a:r>
              <a:rPr lang="fr-FR" dirty="0"/>
              <a:t>Discussion point </a:t>
            </a:r>
            <a:r>
              <a:rPr lang="fr-FR" dirty="0" err="1"/>
              <a:t>number</a:t>
            </a:r>
            <a:r>
              <a:rPr lang="fr-FR" dirty="0"/>
              <a:t> 2</a:t>
            </a:r>
          </a:p>
          <a:p>
            <a:pPr lvl="0"/>
            <a:r>
              <a:rPr lang="fr-FR" dirty="0"/>
              <a:t>Discussion point </a:t>
            </a:r>
            <a:r>
              <a:rPr lang="fr-FR" dirty="0" err="1"/>
              <a:t>number</a:t>
            </a:r>
            <a:r>
              <a:rPr lang="fr-FR" dirty="0"/>
              <a:t> 3</a:t>
            </a:r>
          </a:p>
          <a:p>
            <a:pPr lvl="0"/>
            <a:r>
              <a:rPr lang="fr-FR" dirty="0"/>
              <a:t>Discussion point </a:t>
            </a:r>
            <a:r>
              <a:rPr lang="fr-FR" dirty="0" err="1"/>
              <a:t>number</a:t>
            </a:r>
            <a:r>
              <a:rPr lang="fr-FR" dirty="0"/>
              <a:t> 4</a:t>
            </a:r>
          </a:p>
        </p:txBody>
      </p:sp>
      <p:pic>
        <p:nvPicPr>
          <p:cNvPr id="6" name="Image 5" descr="Une image contenant montagne, train, extérieur, pont&#10;&#10;Description générée automatiquement">
            <a:extLst>
              <a:ext uri="{FF2B5EF4-FFF2-40B4-BE49-F238E27FC236}">
                <a16:creationId xmlns:a16="http://schemas.microsoft.com/office/drawing/2014/main" id="{683AD6D3-058E-4DA1-915A-489EA03D3B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49917" y="561068"/>
            <a:ext cx="4191220" cy="5639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053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897C4D-C64E-4D07-BF96-78C7A767DE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561068"/>
            <a:ext cx="6894966" cy="1325563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Arial Narrow" panose="020B0606020202030204" pitchFamily="34" charset="0"/>
              </a:defRPr>
            </a:lvl1pPr>
          </a:lstStyle>
          <a:p>
            <a:r>
              <a:rPr lang="fr-FR" dirty="0"/>
              <a:t>Key discussion points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6295978-3069-4E09-A2A2-5DF6BD6B1F6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0863" y="1887115"/>
            <a:ext cx="6894966" cy="4313659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>
                <a:latin typeface="Arial Narrow" panose="020B0606020202030204" pitchFamily="34" charset="0"/>
              </a:defRPr>
            </a:lvl1pPr>
          </a:lstStyle>
          <a:p>
            <a:pPr lvl="0"/>
            <a:r>
              <a:rPr lang="fr-FR" dirty="0"/>
              <a:t>Discussion point </a:t>
            </a:r>
            <a:r>
              <a:rPr lang="fr-FR" dirty="0" err="1"/>
              <a:t>number</a:t>
            </a:r>
            <a:r>
              <a:rPr lang="fr-FR" dirty="0"/>
              <a:t> 1</a:t>
            </a:r>
          </a:p>
          <a:p>
            <a:pPr lvl="0"/>
            <a:r>
              <a:rPr lang="fr-FR" dirty="0"/>
              <a:t>Discussion point </a:t>
            </a:r>
            <a:r>
              <a:rPr lang="fr-FR" dirty="0" err="1"/>
              <a:t>number</a:t>
            </a:r>
            <a:r>
              <a:rPr lang="fr-FR" dirty="0"/>
              <a:t> 2</a:t>
            </a:r>
          </a:p>
          <a:p>
            <a:pPr lvl="0"/>
            <a:r>
              <a:rPr lang="fr-FR" dirty="0"/>
              <a:t>Discussion point </a:t>
            </a:r>
            <a:r>
              <a:rPr lang="fr-FR" dirty="0" err="1"/>
              <a:t>number</a:t>
            </a:r>
            <a:r>
              <a:rPr lang="fr-FR" dirty="0"/>
              <a:t> 3</a:t>
            </a:r>
          </a:p>
          <a:p>
            <a:pPr lvl="0"/>
            <a:r>
              <a:rPr lang="fr-FR" dirty="0"/>
              <a:t>Discussion point </a:t>
            </a:r>
            <a:r>
              <a:rPr lang="fr-FR" dirty="0" err="1"/>
              <a:t>number</a:t>
            </a:r>
            <a:r>
              <a:rPr lang="fr-FR" dirty="0"/>
              <a:t> 4</a:t>
            </a:r>
          </a:p>
        </p:txBody>
      </p:sp>
      <p:pic>
        <p:nvPicPr>
          <p:cNvPr id="4" name="Image 3" descr="Une image contenant plante, arbre, vue, couvert&#10;&#10;Description générée automatiquement">
            <a:extLst>
              <a:ext uri="{FF2B5EF4-FFF2-40B4-BE49-F238E27FC236}">
                <a16:creationId xmlns:a16="http://schemas.microsoft.com/office/drawing/2014/main" id="{E81027A4-08F4-4061-B032-E6C1740B71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1737" y="570998"/>
            <a:ext cx="4219400" cy="5629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985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897C4D-C64E-4D07-BF96-78C7A767DE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561068"/>
            <a:ext cx="6894966" cy="1325563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Arial Narrow" panose="020B0606020202030204" pitchFamily="34" charset="0"/>
              </a:defRPr>
            </a:lvl1pPr>
          </a:lstStyle>
          <a:p>
            <a:r>
              <a:rPr lang="fr-FR" dirty="0"/>
              <a:t>Key discussion points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6295978-3069-4E09-A2A2-5DF6BD6B1F6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0863" y="1887115"/>
            <a:ext cx="6894966" cy="4313659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>
                <a:latin typeface="Arial Narrow" panose="020B0606020202030204" pitchFamily="34" charset="0"/>
              </a:defRPr>
            </a:lvl1pPr>
          </a:lstStyle>
          <a:p>
            <a:pPr lvl="0"/>
            <a:r>
              <a:rPr lang="fr-FR" dirty="0"/>
              <a:t>Discussion point </a:t>
            </a:r>
            <a:r>
              <a:rPr lang="fr-FR" dirty="0" err="1"/>
              <a:t>number</a:t>
            </a:r>
            <a:r>
              <a:rPr lang="fr-FR" dirty="0"/>
              <a:t> 1</a:t>
            </a:r>
          </a:p>
          <a:p>
            <a:pPr lvl="0"/>
            <a:r>
              <a:rPr lang="fr-FR" dirty="0"/>
              <a:t>Discussion point </a:t>
            </a:r>
            <a:r>
              <a:rPr lang="fr-FR" dirty="0" err="1"/>
              <a:t>number</a:t>
            </a:r>
            <a:r>
              <a:rPr lang="fr-FR" dirty="0"/>
              <a:t> 2</a:t>
            </a:r>
          </a:p>
          <a:p>
            <a:pPr lvl="0"/>
            <a:r>
              <a:rPr lang="fr-FR" dirty="0"/>
              <a:t>Discussion point </a:t>
            </a:r>
            <a:r>
              <a:rPr lang="fr-FR" dirty="0" err="1"/>
              <a:t>number</a:t>
            </a:r>
            <a:r>
              <a:rPr lang="fr-FR" dirty="0"/>
              <a:t> 3</a:t>
            </a:r>
          </a:p>
          <a:p>
            <a:pPr lvl="0"/>
            <a:r>
              <a:rPr lang="fr-FR" dirty="0"/>
              <a:t>Discussion point </a:t>
            </a:r>
            <a:r>
              <a:rPr lang="fr-FR" dirty="0" err="1"/>
              <a:t>number</a:t>
            </a:r>
            <a:r>
              <a:rPr lang="fr-FR" dirty="0"/>
              <a:t> 4</a:t>
            </a:r>
          </a:p>
        </p:txBody>
      </p:sp>
      <p:pic>
        <p:nvPicPr>
          <p:cNvPr id="6" name="Image 5" descr="Une image contenant voie, train, herbe, montagne&#10;&#10;Description générée automatiquement">
            <a:extLst>
              <a:ext uri="{FF2B5EF4-FFF2-40B4-BE49-F238E27FC236}">
                <a16:creationId xmlns:a16="http://schemas.microsoft.com/office/drawing/2014/main" id="{0B4E3409-BE52-42E7-A5AD-FEEFB0C1CB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50981" y="561068"/>
            <a:ext cx="4190156" cy="5639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542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887A5B7-1D76-42DF-BD0C-6CEC83A28EF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0863" y="1334279"/>
            <a:ext cx="11093882" cy="247976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800">
                <a:solidFill>
                  <a:srgbClr val="ED9D00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fr-FR" dirty="0" err="1"/>
              <a:t>Title</a:t>
            </a:r>
            <a:r>
              <a:rPr lang="fr-FR" dirty="0"/>
              <a:t> of </a:t>
            </a:r>
            <a:r>
              <a:rPr lang="fr-FR" dirty="0" err="1"/>
              <a:t>chapter</a:t>
            </a:r>
            <a:r>
              <a:rPr lang="fr-FR" dirty="0"/>
              <a:t> 1</a:t>
            </a:r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36FAD6EA-10FB-4E78-9035-38CF409E842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50863" y="3814042"/>
            <a:ext cx="11090274" cy="2243858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AC175F58-6D71-405E-9B31-FF864FDED3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561069"/>
            <a:ext cx="11093882" cy="77321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457D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fr-FR" dirty="0" err="1"/>
              <a:t>Chapter</a:t>
            </a:r>
            <a:r>
              <a:rPr lang="fr-FR" dirty="0"/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1450999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887A5B7-1D76-42DF-BD0C-6CEC83A28EF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0863" y="1334279"/>
            <a:ext cx="11093882" cy="247976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800">
                <a:solidFill>
                  <a:srgbClr val="ED9D00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fr-FR" dirty="0" err="1"/>
              <a:t>Title</a:t>
            </a:r>
            <a:r>
              <a:rPr lang="fr-FR" dirty="0"/>
              <a:t> of </a:t>
            </a:r>
            <a:r>
              <a:rPr lang="fr-FR" dirty="0" err="1"/>
              <a:t>chapter</a:t>
            </a:r>
            <a:r>
              <a:rPr lang="fr-FR" dirty="0"/>
              <a:t> 1</a:t>
            </a: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AC175F58-6D71-405E-9B31-FF864FDED3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561069"/>
            <a:ext cx="11093882" cy="77321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457D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fr-FR" dirty="0" err="1"/>
              <a:t>Chapter</a:t>
            </a:r>
            <a:r>
              <a:rPr lang="fr-FR" dirty="0"/>
              <a:t> 1</a:t>
            </a:r>
          </a:p>
        </p:txBody>
      </p:sp>
      <p:pic>
        <p:nvPicPr>
          <p:cNvPr id="4" name="Image 3" descr="Une image contenant bâtiment, circuit, route&#10;&#10;Description générée automatiquement">
            <a:extLst>
              <a:ext uri="{FF2B5EF4-FFF2-40B4-BE49-F238E27FC236}">
                <a16:creationId xmlns:a16="http://schemas.microsoft.com/office/drawing/2014/main" id="{FA952338-AC4B-4DBC-843D-21C1609297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0863" y="3814041"/>
            <a:ext cx="11090274" cy="2243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927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887A5B7-1D76-42DF-BD0C-6CEC83A28EF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0863" y="1334279"/>
            <a:ext cx="11093882" cy="247976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800">
                <a:solidFill>
                  <a:srgbClr val="ED9D00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fr-FR" dirty="0" err="1"/>
              <a:t>Title</a:t>
            </a:r>
            <a:r>
              <a:rPr lang="fr-FR" dirty="0"/>
              <a:t> of </a:t>
            </a:r>
            <a:r>
              <a:rPr lang="fr-FR" dirty="0" err="1"/>
              <a:t>chapter</a:t>
            </a:r>
            <a:r>
              <a:rPr lang="fr-FR" dirty="0"/>
              <a:t> 1</a:t>
            </a: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AC175F58-6D71-405E-9B31-FF864FDED3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561069"/>
            <a:ext cx="11093882" cy="77321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457D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fr-FR" dirty="0" err="1"/>
              <a:t>Chapter</a:t>
            </a:r>
            <a:r>
              <a:rPr lang="fr-FR" dirty="0"/>
              <a:t> 1</a:t>
            </a:r>
          </a:p>
        </p:txBody>
      </p:sp>
      <p:pic>
        <p:nvPicPr>
          <p:cNvPr id="3" name="Image 2" descr="Une image contenant scène, voie, route, train&#10;&#10;Description générée automatiquement">
            <a:extLst>
              <a:ext uri="{FF2B5EF4-FFF2-40B4-BE49-F238E27FC236}">
                <a16:creationId xmlns:a16="http://schemas.microsoft.com/office/drawing/2014/main" id="{1B18A8C4-0E27-42D8-800B-CD19B2F583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0863" y="3814042"/>
            <a:ext cx="11103428" cy="2243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16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887A5B7-1D76-42DF-BD0C-6CEC83A28EF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0863" y="1334279"/>
            <a:ext cx="11093882" cy="247976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800">
                <a:solidFill>
                  <a:srgbClr val="ED9D00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fr-FR" dirty="0" err="1"/>
              <a:t>Title</a:t>
            </a:r>
            <a:r>
              <a:rPr lang="fr-FR" dirty="0"/>
              <a:t> of </a:t>
            </a:r>
            <a:r>
              <a:rPr lang="fr-FR" dirty="0" err="1"/>
              <a:t>chapter</a:t>
            </a:r>
            <a:r>
              <a:rPr lang="fr-FR" dirty="0"/>
              <a:t> 1</a:t>
            </a: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AC175F58-6D71-405E-9B31-FF864FDED3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561069"/>
            <a:ext cx="11093882" cy="77321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457D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fr-FR" dirty="0" err="1"/>
              <a:t>Chapter</a:t>
            </a:r>
            <a:r>
              <a:rPr lang="fr-FR" dirty="0"/>
              <a:t> 1</a:t>
            </a:r>
          </a:p>
        </p:txBody>
      </p:sp>
      <p:pic>
        <p:nvPicPr>
          <p:cNvPr id="4" name="Image 3" descr="Une image contenant extérieur, route, nature, montagne&#10;&#10;Description générée automatiquement">
            <a:extLst>
              <a:ext uri="{FF2B5EF4-FFF2-40B4-BE49-F238E27FC236}">
                <a16:creationId xmlns:a16="http://schemas.microsoft.com/office/drawing/2014/main" id="{E71763A9-529A-4AA7-8F99-EE27FC6D9A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0863" y="3814042"/>
            <a:ext cx="11093882" cy="2243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401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13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00FB1D-7FB1-41CF-844E-1F3520F54467}"/>
              </a:ext>
            </a:extLst>
          </p:cNvPr>
          <p:cNvSpPr/>
          <p:nvPr userDrawn="1"/>
        </p:nvSpPr>
        <p:spPr>
          <a:xfrm>
            <a:off x="547253" y="297635"/>
            <a:ext cx="3620577" cy="11183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3B03B26-BDC0-41C6-8DF3-C7F1E875F2C3}"/>
              </a:ext>
            </a:extLst>
          </p:cNvPr>
          <p:cNvSpPr/>
          <p:nvPr userDrawn="1"/>
        </p:nvSpPr>
        <p:spPr>
          <a:xfrm>
            <a:off x="4231178" y="294289"/>
            <a:ext cx="7413567" cy="11518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ED9D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43101CC-40D6-058A-9BF7-F6D3E9B6F8CA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63500" y="63500"/>
            <a:ext cx="1054100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000">
                <a:solidFill>
                  <a:srgbClr val="000000">
                    <a:alpha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Sensitivity - General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4FD2FF-C0F8-6EFA-4850-79538B1D13F3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11280775" y="6642100"/>
            <a:ext cx="876300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000">
                <a:solidFill>
                  <a:srgbClr val="000000">
                    <a:alpha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Official Use Only</a:t>
            </a:r>
          </a:p>
        </p:txBody>
      </p:sp>
    </p:spTree>
    <p:extLst>
      <p:ext uri="{BB962C8B-B14F-4D97-AF65-F5344CB8AC3E}">
        <p14:creationId xmlns:p14="http://schemas.microsoft.com/office/powerpoint/2010/main" val="2319875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F4A56DE-0066-4293-9086-DAB18C1E30BB}"/>
              </a:ext>
            </a:extLst>
          </p:cNvPr>
          <p:cNvSpPr/>
          <p:nvPr userDrawn="1"/>
        </p:nvSpPr>
        <p:spPr>
          <a:xfrm>
            <a:off x="547253" y="297635"/>
            <a:ext cx="3620577" cy="11183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54AD396-C640-4223-B991-EA021EE7B31D}"/>
              </a:ext>
            </a:extLst>
          </p:cNvPr>
          <p:cNvSpPr/>
          <p:nvPr userDrawn="1"/>
        </p:nvSpPr>
        <p:spPr>
          <a:xfrm>
            <a:off x="4231178" y="294289"/>
            <a:ext cx="7413567" cy="11518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1D71CFA-D91E-4DEC-9100-F58C1A5438A0}"/>
              </a:ext>
            </a:extLst>
          </p:cNvPr>
          <p:cNvSpPr txBox="1"/>
          <p:nvPr userDrawn="1"/>
        </p:nvSpPr>
        <p:spPr>
          <a:xfrm>
            <a:off x="554471" y="6462209"/>
            <a:ext cx="110902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 b="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World Road Association • </a:t>
            </a:r>
            <a:r>
              <a:rPr lang="fr-FR" sz="1400" b="0" kern="120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rPr>
              <a:t>Association mondiale de la Route </a:t>
            </a:r>
            <a:r>
              <a:rPr lang="fr-FR" sz="1400" b="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• </a:t>
            </a:r>
            <a:r>
              <a:rPr lang="es-ES" sz="1400" b="0" kern="120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rPr>
              <a:t>Asociación Mundial de la Carretera</a:t>
            </a:r>
            <a:r>
              <a:rPr lang="fr-FR" sz="1400" b="0" kern="120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lang="fr-FR" sz="1400" b="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• </a:t>
            </a:r>
            <a:r>
              <a:rPr lang="fr-FR" sz="1400" b="0" i="1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www.piarc.org</a:t>
            </a:r>
          </a:p>
        </p:txBody>
      </p:sp>
      <p:pic>
        <p:nvPicPr>
          <p:cNvPr id="6" name="Image 5" descr="Une image contenant dessin, chemise&#10;&#10;Description générée automatiquement">
            <a:extLst>
              <a:ext uri="{FF2B5EF4-FFF2-40B4-BE49-F238E27FC236}">
                <a16:creationId xmlns:a16="http://schemas.microsoft.com/office/drawing/2014/main" id="{564A6A4B-9DB7-4C6E-8F7C-1E2BC036743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8857" y="6196845"/>
            <a:ext cx="1112012" cy="78623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3A7C212-7ABC-675F-A51C-C7372008CDBD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63500" y="63500"/>
            <a:ext cx="1054100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000">
                <a:solidFill>
                  <a:srgbClr val="000000">
                    <a:alpha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Sensitivity - General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DAC3984-AEFC-C6C5-92E3-601BECB6E22B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11280775" y="6642100"/>
            <a:ext cx="876300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000">
                <a:solidFill>
                  <a:srgbClr val="000000">
                    <a:alpha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Official Use Only</a:t>
            </a:r>
          </a:p>
        </p:txBody>
      </p:sp>
    </p:spTree>
    <p:extLst>
      <p:ext uri="{BB962C8B-B14F-4D97-AF65-F5344CB8AC3E}">
        <p14:creationId xmlns:p14="http://schemas.microsoft.com/office/powerpoint/2010/main" val="4251460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48" r:id="rId2"/>
    <p:sldLayoutId id="2147483749" r:id="rId3"/>
    <p:sldLayoutId id="2147483750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ED9D00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D9D0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D9D0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D9D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D9D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333" userDrawn="1">
          <p15:clr>
            <a:srgbClr val="F26B43"/>
          </p15:clr>
        </p15:guide>
        <p15:guide id="2" orient="horz" pos="4133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F4A56DE-0066-4293-9086-DAB18C1E30BB}"/>
              </a:ext>
            </a:extLst>
          </p:cNvPr>
          <p:cNvSpPr/>
          <p:nvPr userDrawn="1"/>
        </p:nvSpPr>
        <p:spPr>
          <a:xfrm>
            <a:off x="547253" y="297635"/>
            <a:ext cx="3620577" cy="11183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54AD396-C640-4223-B991-EA021EE7B31D}"/>
              </a:ext>
            </a:extLst>
          </p:cNvPr>
          <p:cNvSpPr/>
          <p:nvPr userDrawn="1"/>
        </p:nvSpPr>
        <p:spPr>
          <a:xfrm>
            <a:off x="4231178" y="294289"/>
            <a:ext cx="7413567" cy="11518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E1B15804-3C59-4CE5-B41F-C4A6DB40E9C1}"/>
              </a:ext>
            </a:extLst>
          </p:cNvPr>
          <p:cNvSpPr txBox="1"/>
          <p:nvPr userDrawn="1"/>
        </p:nvSpPr>
        <p:spPr>
          <a:xfrm>
            <a:off x="554471" y="6462209"/>
            <a:ext cx="110902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 b="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World Road Association • </a:t>
            </a:r>
            <a:r>
              <a:rPr lang="fr-FR" sz="1400" b="0" kern="120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rPr>
              <a:t>Association mondiale de la Route </a:t>
            </a:r>
            <a:r>
              <a:rPr lang="fr-FR" sz="1400" b="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• </a:t>
            </a:r>
            <a:r>
              <a:rPr lang="es-ES" sz="1400" b="0" kern="120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rPr>
              <a:t>Asociación Mundial de la Carretera</a:t>
            </a:r>
            <a:r>
              <a:rPr lang="fr-FR" sz="1400" b="0" kern="120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lang="fr-FR" sz="1400" b="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• </a:t>
            </a:r>
            <a:r>
              <a:rPr lang="fr-FR" sz="1400" b="0" i="1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www.piarc.org</a:t>
            </a:r>
          </a:p>
        </p:txBody>
      </p:sp>
      <p:pic>
        <p:nvPicPr>
          <p:cNvPr id="6" name="Image 5" descr="Une image contenant dessin, chemise&#10;&#10;Description générée automatiquement">
            <a:extLst>
              <a:ext uri="{FF2B5EF4-FFF2-40B4-BE49-F238E27FC236}">
                <a16:creationId xmlns:a16="http://schemas.microsoft.com/office/drawing/2014/main" id="{71EEACED-4FC7-4571-9ACA-7F8151F80268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8857" y="6196845"/>
            <a:ext cx="1112012" cy="78623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E3B303F-BBE6-A855-A648-08D2DC885CDC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63500" y="63500"/>
            <a:ext cx="1054100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000">
                <a:solidFill>
                  <a:srgbClr val="000000">
                    <a:alpha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Sensitivity - General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35558F-31C5-D565-E0E2-BC5AAFEB19F7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11280775" y="6642100"/>
            <a:ext cx="876300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000">
                <a:solidFill>
                  <a:srgbClr val="000000">
                    <a:alpha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Official Use Only</a:t>
            </a:r>
          </a:p>
        </p:txBody>
      </p:sp>
    </p:spTree>
    <p:extLst>
      <p:ext uri="{BB962C8B-B14F-4D97-AF65-F5344CB8AC3E}">
        <p14:creationId xmlns:p14="http://schemas.microsoft.com/office/powerpoint/2010/main" val="3978769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12" r:id="rId2"/>
    <p:sldLayoutId id="2147483752" r:id="rId3"/>
    <p:sldLayoutId id="2147483755" r:id="rId4"/>
    <p:sldLayoutId id="2147483757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ED9D00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D9D0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D9D0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D9D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D9D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47">
          <p15:clr>
            <a:srgbClr val="F26B43"/>
          </p15:clr>
        </p15:guide>
        <p15:guide id="2" orient="horz" pos="4224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F4A56DE-0066-4293-9086-DAB18C1E30BB}"/>
              </a:ext>
            </a:extLst>
          </p:cNvPr>
          <p:cNvSpPr/>
          <p:nvPr userDrawn="1"/>
        </p:nvSpPr>
        <p:spPr>
          <a:xfrm>
            <a:off x="547253" y="297635"/>
            <a:ext cx="3620577" cy="11183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54AD396-C640-4223-B991-EA021EE7B31D}"/>
              </a:ext>
            </a:extLst>
          </p:cNvPr>
          <p:cNvSpPr/>
          <p:nvPr userDrawn="1"/>
        </p:nvSpPr>
        <p:spPr>
          <a:xfrm>
            <a:off x="4231178" y="294289"/>
            <a:ext cx="7413567" cy="11518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AA0F6EAC-293B-419E-8979-A060C1AEF5C0}"/>
              </a:ext>
            </a:extLst>
          </p:cNvPr>
          <p:cNvSpPr txBox="1"/>
          <p:nvPr userDrawn="1"/>
        </p:nvSpPr>
        <p:spPr>
          <a:xfrm>
            <a:off x="554471" y="6462209"/>
            <a:ext cx="110902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 b="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World Road Association • </a:t>
            </a:r>
            <a:r>
              <a:rPr lang="fr-FR" sz="1400" b="0" kern="120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rPr>
              <a:t>Association mondiale de la Route </a:t>
            </a:r>
            <a:r>
              <a:rPr lang="fr-FR" sz="1400" b="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• </a:t>
            </a:r>
            <a:r>
              <a:rPr lang="es-ES" sz="1400" b="0" kern="120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rPr>
              <a:t>Asociación Mundial de la Carretera</a:t>
            </a:r>
            <a:r>
              <a:rPr lang="fr-FR" sz="1400" b="0" kern="120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lang="fr-FR" sz="1400" b="0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• </a:t>
            </a:r>
            <a:r>
              <a:rPr lang="fr-FR" sz="1400" b="0" i="1" dirty="0">
                <a:solidFill>
                  <a:schemeClr val="bg1">
                    <a:lumMod val="65000"/>
                  </a:schemeClr>
                </a:solidFill>
                <a:latin typeface="Arial Narrow" panose="020B0606020202030204" pitchFamily="34" charset="0"/>
              </a:rPr>
              <a:t>www.piarc.org</a:t>
            </a:r>
          </a:p>
        </p:txBody>
      </p:sp>
      <p:pic>
        <p:nvPicPr>
          <p:cNvPr id="6" name="Image 5" descr="Une image contenant dessin, chemise&#10;&#10;Description générée automatiquement">
            <a:extLst>
              <a:ext uri="{FF2B5EF4-FFF2-40B4-BE49-F238E27FC236}">
                <a16:creationId xmlns:a16="http://schemas.microsoft.com/office/drawing/2014/main" id="{1CC25B36-022B-4EAD-AE28-86A5EEBE4D8D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8857" y="6196845"/>
            <a:ext cx="1112012" cy="78623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4B1E426-A078-1D2A-73C2-90FC0A62BEC8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63500" y="63500"/>
            <a:ext cx="1054100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000">
                <a:solidFill>
                  <a:srgbClr val="000000">
                    <a:alpha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Sensitivity - General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157E072-0CAD-B5B5-EB9E-4ED4DD1D72EE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11280775" y="6642100"/>
            <a:ext cx="876300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000">
                <a:solidFill>
                  <a:srgbClr val="000000">
                    <a:alpha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Official Use Only</a:t>
            </a:r>
          </a:p>
        </p:txBody>
      </p:sp>
    </p:spTree>
    <p:extLst>
      <p:ext uri="{BB962C8B-B14F-4D97-AF65-F5344CB8AC3E}">
        <p14:creationId xmlns:p14="http://schemas.microsoft.com/office/powerpoint/2010/main" val="846727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3" r:id="rId3"/>
    <p:sldLayoutId id="2147483764" r:id="rId4"/>
    <p:sldLayoutId id="2147483765" r:id="rId5"/>
    <p:sldLayoutId id="2147483766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ED9D00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D9D0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D9D0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D9D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D9D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47" userDrawn="1">
          <p15:clr>
            <a:srgbClr val="F26B43"/>
          </p15:clr>
        </p15:guide>
        <p15:guide id="2" orient="horz" pos="4224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F4A56DE-0066-4293-9086-DAB18C1E30BB}"/>
              </a:ext>
            </a:extLst>
          </p:cNvPr>
          <p:cNvSpPr/>
          <p:nvPr userDrawn="1"/>
        </p:nvSpPr>
        <p:spPr>
          <a:xfrm>
            <a:off x="547253" y="297635"/>
            <a:ext cx="3620577" cy="11183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54AD396-C640-4223-B991-EA021EE7B31D}"/>
              </a:ext>
            </a:extLst>
          </p:cNvPr>
          <p:cNvSpPr/>
          <p:nvPr userDrawn="1"/>
        </p:nvSpPr>
        <p:spPr>
          <a:xfrm>
            <a:off x="4231178" y="294289"/>
            <a:ext cx="7413567" cy="11518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603896-61A3-7C71-53DD-923107B46477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63500" y="63500"/>
            <a:ext cx="1054100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000">
                <a:solidFill>
                  <a:srgbClr val="000000">
                    <a:alpha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Sensitivity - General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956A1BB-CFAE-E86A-99F2-B9C5D86EBC55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11280775" y="6642100"/>
            <a:ext cx="876300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000">
                <a:solidFill>
                  <a:srgbClr val="000000">
                    <a:alpha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Official Use Only</a:t>
            </a:r>
          </a:p>
        </p:txBody>
      </p:sp>
    </p:spTree>
    <p:extLst>
      <p:ext uri="{BB962C8B-B14F-4D97-AF65-F5344CB8AC3E}">
        <p14:creationId xmlns:p14="http://schemas.microsoft.com/office/powerpoint/2010/main" val="2878669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ED9D00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D9D0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D9D0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D9D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D9D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47">
          <p15:clr>
            <a:srgbClr val="F26B43"/>
          </p15:clr>
        </p15:guide>
        <p15:guide id="2" orient="horz" pos="422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Marcador de texto 12">
            <a:extLst>
              <a:ext uri="{FF2B5EF4-FFF2-40B4-BE49-F238E27FC236}">
                <a16:creationId xmlns:a16="http://schemas.microsoft.com/office/drawing/2014/main" id="{047D556F-B543-1D8B-B3E1-DF9500EAAF8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27734" y="4056520"/>
            <a:ext cx="9736183" cy="543235"/>
          </a:xfrm>
        </p:spPr>
        <p:txBody>
          <a:bodyPr/>
          <a:lstStyle/>
          <a:p>
            <a:pPr>
              <a:lnSpc>
                <a:spcPct val="50000"/>
              </a:lnSpc>
            </a:pPr>
            <a:r>
              <a:rPr lang="en-US" dirty="0"/>
              <a:t>Improvement</a:t>
            </a:r>
            <a:r>
              <a:rPr lang="ko-KR" altLang="en-US" dirty="0"/>
              <a:t> </a:t>
            </a:r>
            <a:r>
              <a:rPr lang="en-US" altLang="ko-KR" dirty="0"/>
              <a:t>of</a:t>
            </a:r>
            <a:r>
              <a:rPr lang="ko-KR" altLang="en-US" dirty="0"/>
              <a:t> </a:t>
            </a:r>
            <a:r>
              <a:rPr lang="en-US" altLang="ko-KR" dirty="0"/>
              <a:t>Road</a:t>
            </a:r>
            <a:r>
              <a:rPr lang="ko-KR" altLang="en-US" dirty="0"/>
              <a:t> </a:t>
            </a:r>
            <a:r>
              <a:rPr lang="en-US" altLang="ko-KR" dirty="0"/>
              <a:t>Network Resilience </a:t>
            </a:r>
          </a:p>
          <a:p>
            <a:pPr>
              <a:lnSpc>
                <a:spcPct val="50000"/>
              </a:lnSpc>
            </a:pPr>
            <a:r>
              <a:rPr lang="en-US" altLang="ko-KR" dirty="0"/>
              <a:t>“Strategies for Cost-Effective Climate Change Adaptation and Sustainable Development”</a:t>
            </a:r>
            <a:endParaRPr lang="es-ES" dirty="0"/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DBA6D8FB-00DF-4A1E-B856-240D71FDBE8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Mustapha BENMAAMAR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97C1DFE-55E4-4100-AF9A-6EA9658A1C5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Program Manager, SSATP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AA40FF6-CFA7-47E8-9805-AC3D6988BD6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0688" y="1983134"/>
            <a:ext cx="11051416" cy="859073"/>
          </a:xfrm>
        </p:spPr>
        <p:txBody>
          <a:bodyPr/>
          <a:lstStyle/>
          <a:p>
            <a:r>
              <a:rPr lang="en-US" sz="3200" dirty="0">
                <a:latin typeface="Arial Nova" panose="020B0504020202020204" pitchFamily="34" charset="0"/>
              </a:rPr>
              <a:t>Resilient Road Asset Management : SSATP DP4 Fourth Pillar</a:t>
            </a:r>
          </a:p>
          <a:p>
            <a:endParaRPr lang="fr-FR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165BB5CF-0B68-4166-A6CC-5AA2934B233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416794" y="4556958"/>
            <a:ext cx="7358062" cy="392866"/>
          </a:xfrm>
        </p:spPr>
        <p:txBody>
          <a:bodyPr/>
          <a:lstStyle/>
          <a:p>
            <a:r>
              <a:rPr lang="fr-FR" altLang="ko-KR" dirty="0"/>
              <a:t>12-14 </a:t>
            </a:r>
            <a:r>
              <a:rPr lang="en-US" altLang="ko-KR" dirty="0"/>
              <a:t>November</a:t>
            </a:r>
            <a:r>
              <a:rPr lang="fr-FR" altLang="ko-KR" dirty="0"/>
              <a:t> 2025 / Maputo, Mozambique</a:t>
            </a:r>
          </a:p>
          <a:p>
            <a:endParaRPr lang="fr-FR" altLang="ko-KR" dirty="0"/>
          </a:p>
          <a:p>
            <a:endParaRPr lang="fr-FR" dirty="0"/>
          </a:p>
        </p:txBody>
      </p:sp>
      <p:sp>
        <p:nvSpPr>
          <p:cNvPr id="8" name="Espace réservé du texte 1">
            <a:extLst>
              <a:ext uri="{FF2B5EF4-FFF2-40B4-BE49-F238E27FC236}">
                <a16:creationId xmlns:a16="http://schemas.microsoft.com/office/drawing/2014/main" id="{6457D35F-3D3F-B14B-D876-EBCC8602BF32}"/>
              </a:ext>
            </a:extLst>
          </p:cNvPr>
          <p:cNvSpPr txBox="1">
            <a:spLocks/>
          </p:cNvSpPr>
          <p:nvPr/>
        </p:nvSpPr>
        <p:spPr>
          <a:xfrm>
            <a:off x="4245355" y="3972675"/>
            <a:ext cx="7356749" cy="52322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ED9D00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" name="Espace réservé du texte 3">
            <a:extLst>
              <a:ext uri="{FF2B5EF4-FFF2-40B4-BE49-F238E27FC236}">
                <a16:creationId xmlns:a16="http://schemas.microsoft.com/office/drawing/2014/main" id="{07B96F59-F8A3-166C-E724-8BF5577FA226}"/>
              </a:ext>
            </a:extLst>
          </p:cNvPr>
          <p:cNvSpPr txBox="1">
            <a:spLocks/>
          </p:cNvSpPr>
          <p:nvPr/>
        </p:nvSpPr>
        <p:spPr>
          <a:xfrm>
            <a:off x="4246816" y="2613655"/>
            <a:ext cx="7356675" cy="135485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400" b="1" kern="1200">
                <a:solidFill>
                  <a:srgbClr val="00457C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278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9A7FB5C8-64F2-58F7-24B7-A312BC093ECB}"/>
              </a:ext>
            </a:extLst>
          </p:cNvPr>
          <p:cNvSpPr txBox="1"/>
          <p:nvPr/>
        </p:nvSpPr>
        <p:spPr>
          <a:xfrm>
            <a:off x="680883" y="587213"/>
            <a:ext cx="10515600" cy="14328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Make road network climate resilient</a:t>
            </a:r>
            <a:endParaRPr kumimoji="0" lang="fr-FR" sz="4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fr-FR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C548577-5B75-94C3-758F-18626B5EA105}"/>
              </a:ext>
            </a:extLst>
          </p:cNvPr>
          <p:cNvSpPr txBox="1"/>
          <p:nvPr/>
        </p:nvSpPr>
        <p:spPr>
          <a:xfrm>
            <a:off x="518711" y="2059394"/>
            <a:ext cx="5265144" cy="4085734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Individual Roads</a:t>
            </a:r>
          </a:p>
          <a:p>
            <a:pPr algn="ctr"/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indent="-400050"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Engineering designs: Drainage structure improvements, adequate pavement design</a:t>
            </a:r>
          </a:p>
          <a:p>
            <a:pPr marL="400050" indent="-400050">
              <a:buFont typeface="Arial" panose="020B0604020202020204" pitchFamily="34" charset="0"/>
              <a:buChar char="•"/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indent="-400050"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Local Materials/Technics and technology</a:t>
            </a:r>
          </a:p>
          <a:p>
            <a:pPr marL="400050" indent="-400050">
              <a:buFont typeface="Arial" panose="020B0604020202020204" pitchFamily="34" charset="0"/>
              <a:buChar char="•"/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indent="-4000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Timely routine maintenance: clean culvert..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00050" indent="-400050">
              <a:lnSpc>
                <a:spcPts val="2100"/>
              </a:lnSpc>
              <a:buFont typeface="Arial" panose="020B0604020202020204" pitchFamily="34" charset="0"/>
              <a:buChar char="•"/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6E3F8F5-DA3A-B57A-C829-C72B76602641}"/>
              </a:ext>
            </a:extLst>
          </p:cNvPr>
          <p:cNvSpPr txBox="1"/>
          <p:nvPr/>
        </p:nvSpPr>
        <p:spPr>
          <a:xfrm>
            <a:off x="6096000" y="2087709"/>
            <a:ext cx="5681031" cy="3647152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100" b="1" dirty="0">
                <a:latin typeface="Arial" panose="020B0604020202020204" pitchFamily="34" charset="0"/>
                <a:cs typeface="Arial" panose="020B0604020202020204" pitchFamily="34" charset="0"/>
              </a:rPr>
              <a:t>Roads Policy</a:t>
            </a:r>
          </a:p>
          <a:p>
            <a:endParaRPr lang="en-US" sz="2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indent="-400050">
              <a:buFont typeface="Arial" panose="020B0604020202020204" pitchFamily="34" charset="0"/>
              <a:buChar char="•"/>
            </a:pP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Update country’s road design standards to incorporate climate risks</a:t>
            </a:r>
          </a:p>
          <a:p>
            <a:pPr marL="400050" indent="-400050">
              <a:buFont typeface="Arial" panose="020B0604020202020204" pitchFamily="34" charset="0"/>
              <a:buChar char="•"/>
            </a:pP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indent="-400050">
              <a:buFont typeface="Arial" panose="020B0604020202020204" pitchFamily="34" charset="0"/>
              <a:buChar char="•"/>
            </a:pP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Integrate and streamline climate change into country’s Road Asset Management System</a:t>
            </a:r>
          </a:p>
          <a:p>
            <a:pPr marL="400050" indent="-400050">
              <a:buFont typeface="Arial" panose="020B0604020202020204" pitchFamily="34" charset="0"/>
              <a:buChar char="•"/>
            </a:pP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indent="-400050"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Adequate budget and resource goes to maintenance</a:t>
            </a:r>
          </a:p>
        </p:txBody>
      </p:sp>
    </p:spTree>
    <p:extLst>
      <p:ext uri="{BB962C8B-B14F-4D97-AF65-F5344CB8AC3E}">
        <p14:creationId xmlns:p14="http://schemas.microsoft.com/office/powerpoint/2010/main" val="1741960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9A7FB5C8-64F2-58F7-24B7-A312BC093ECB}"/>
              </a:ext>
            </a:extLst>
          </p:cNvPr>
          <p:cNvSpPr txBox="1"/>
          <p:nvPr/>
        </p:nvSpPr>
        <p:spPr>
          <a:xfrm>
            <a:off x="325808" y="318088"/>
            <a:ext cx="11405936" cy="10037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Make road network climate resilient and stay the course on 2GRF </a:t>
            </a:r>
            <a:endParaRPr kumimoji="0" lang="fr-FR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Picture 1" descr="Text&#10;&#10;Description automatically generated">
            <a:extLst>
              <a:ext uri="{FF2B5EF4-FFF2-40B4-BE49-F238E27FC236}">
                <a16:creationId xmlns:a16="http://schemas.microsoft.com/office/drawing/2014/main" id="{E6C43D33-6B63-4DF7-576A-8CA923A4D3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4441" y="6132288"/>
            <a:ext cx="2487117" cy="486461"/>
          </a:xfrm>
          <a:prstGeom prst="rect">
            <a:avLst/>
          </a:prstGeom>
        </p:spPr>
      </p:pic>
      <p:grpSp>
        <p:nvGrpSpPr>
          <p:cNvPr id="4" name="Canvas 19">
            <a:extLst>
              <a:ext uri="{FF2B5EF4-FFF2-40B4-BE49-F238E27FC236}">
                <a16:creationId xmlns:a16="http://schemas.microsoft.com/office/drawing/2014/main" id="{0B53D85A-AD0C-8285-866B-6A2E755585D9}"/>
              </a:ext>
            </a:extLst>
          </p:cNvPr>
          <p:cNvGrpSpPr/>
          <p:nvPr/>
        </p:nvGrpSpPr>
        <p:grpSpPr>
          <a:xfrm>
            <a:off x="2261937" y="2092973"/>
            <a:ext cx="4966635" cy="4452206"/>
            <a:chOff x="0" y="0"/>
            <a:chExt cx="4928672" cy="2303651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25A0E9B-7D16-722F-AD6C-35F45A27909E}"/>
                </a:ext>
              </a:extLst>
            </p:cNvPr>
            <p:cNvSpPr/>
            <p:nvPr/>
          </p:nvSpPr>
          <p:spPr>
            <a:xfrm>
              <a:off x="0" y="0"/>
              <a:ext cx="4928235" cy="2303145"/>
            </a:xfrm>
            <a:prstGeom prst="rect">
              <a:avLst/>
            </a:prstGeom>
            <a:solidFill>
              <a:prstClr val="white"/>
            </a:solidFill>
            <a:ln>
              <a:solidFill>
                <a:schemeClr val="tx1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Arrow: Right 5">
              <a:extLst>
                <a:ext uri="{FF2B5EF4-FFF2-40B4-BE49-F238E27FC236}">
                  <a16:creationId xmlns:a16="http://schemas.microsoft.com/office/drawing/2014/main" id="{2533C8F1-C935-9CDC-9452-845D1821B7CB}"/>
                </a:ext>
              </a:extLst>
            </p:cNvPr>
            <p:cNvSpPr/>
            <p:nvPr/>
          </p:nvSpPr>
          <p:spPr>
            <a:xfrm>
              <a:off x="1263092" y="1637572"/>
              <a:ext cx="1432484" cy="244099"/>
            </a:xfrm>
            <a:prstGeom prst="rightArrow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Arrow: Right 6">
              <a:extLst>
                <a:ext uri="{FF2B5EF4-FFF2-40B4-BE49-F238E27FC236}">
                  <a16:creationId xmlns:a16="http://schemas.microsoft.com/office/drawing/2014/main" id="{38528C2D-EEB1-F151-B753-68CF5E3EA86C}"/>
                </a:ext>
              </a:extLst>
            </p:cNvPr>
            <p:cNvSpPr/>
            <p:nvPr/>
          </p:nvSpPr>
          <p:spPr>
            <a:xfrm>
              <a:off x="1263092" y="456096"/>
              <a:ext cx="1432484" cy="244099"/>
            </a:xfrm>
            <a:prstGeom prst="rightArrow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73F2C499-1BC6-EAC3-DDCD-1F1AA4ACDAF0}"/>
                </a:ext>
              </a:extLst>
            </p:cNvPr>
            <p:cNvSpPr/>
            <p:nvPr/>
          </p:nvSpPr>
          <p:spPr>
            <a:xfrm>
              <a:off x="1348938" y="65571"/>
              <a:ext cx="1145964" cy="1096349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" tIns="9144" rIns="9144" bIns="914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Yu Mincho" panose="02020400000000000000" pitchFamily="18" charset="-128"/>
                  <a:cs typeface="Times New Roman" panose="02020603050405020304" pitchFamily="18" charset="0"/>
                </a:rPr>
                <a:t> 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Yu Mincho" panose="02020400000000000000" pitchFamily="18" charset="-128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Yu Mincho" panose="02020400000000000000" pitchFamily="18" charset="-128"/>
                  <a:cs typeface="Times New Roman" panose="02020603050405020304" pitchFamily="18" charset="0"/>
                </a:rPr>
                <a:t> 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Yu Mincho" panose="02020400000000000000" pitchFamily="18" charset="-128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Yu Mincho" panose="02020400000000000000" pitchFamily="18" charset="-128"/>
                  <a:cs typeface="Times New Roman" panose="02020603050405020304" pitchFamily="18" charset="0"/>
                </a:rPr>
                <a:t> 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Yu Mincho" panose="02020400000000000000" pitchFamily="18" charset="-128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Yu Mincho" panose="02020400000000000000" pitchFamily="18" charset="-128"/>
                  <a:cs typeface="Times New Roman" panose="02020603050405020304" pitchFamily="18" charset="0"/>
                </a:rPr>
                <a:t> 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Yu Mincho" panose="02020400000000000000" pitchFamily="18" charset="-128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Yu Mincho" panose="02020400000000000000" pitchFamily="18" charset="-128"/>
                  <a:cs typeface="Times New Roman" panose="02020603050405020304" pitchFamily="18" charset="0"/>
                </a:rPr>
                <a:t> 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Yu Mincho" panose="02020400000000000000" pitchFamily="18" charset="-128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Yu Mincho" panose="02020400000000000000" pitchFamily="18" charset="-128"/>
                  <a:cs typeface="Times New Roman" panose="02020603050405020304" pitchFamily="18" charset="0"/>
                </a:rPr>
                <a:t>Resilience </a:t>
              </a:r>
              <a:r>
                <a:rPr kumimoji="0" lang="en-US" sz="1200" b="1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Yu Mincho" panose="02020400000000000000" pitchFamily="18" charset="-128"/>
                  <a:cs typeface="Times New Roman" panose="02020603050405020304" pitchFamily="18" charset="0"/>
                </a:rPr>
                <a:t>of infrastructure</a:t>
              </a:r>
              <a:endPara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Yu Mincho" panose="02020400000000000000" pitchFamily="18" charset="-128"/>
                <a:cs typeface="+mn-cs"/>
              </a:endParaRP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7E6EC5A5-DCB0-3150-957E-5B3A59B41339}"/>
                </a:ext>
              </a:extLst>
            </p:cNvPr>
            <p:cNvSpPr/>
            <p:nvPr/>
          </p:nvSpPr>
          <p:spPr>
            <a:xfrm>
              <a:off x="35997" y="36974"/>
              <a:ext cx="1190625" cy="2266072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Yu Mincho" panose="02020400000000000000" pitchFamily="18" charset="-128"/>
                  <a:cs typeface="Times New Roman" panose="02020603050405020304" pitchFamily="18" charset="0"/>
                </a:rPr>
                <a:t> 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Yu Mincho" panose="02020400000000000000" pitchFamily="18" charset="-128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Yu Mincho" panose="02020400000000000000" pitchFamily="18" charset="-128"/>
                  <a:cs typeface="Times New Roman" panose="02020603050405020304" pitchFamily="18" charset="0"/>
                </a:rPr>
                <a:t> 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Yu Mincho" panose="02020400000000000000" pitchFamily="18" charset="-128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Yu Mincho" panose="02020400000000000000" pitchFamily="18" charset="-128"/>
                  <a:cs typeface="Times New Roman" panose="02020603050405020304" pitchFamily="18" charset="0"/>
                </a:rPr>
                <a:t>Climate exposure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Yu Mincho" panose="02020400000000000000" pitchFamily="18" charset="-128"/>
                <a:cs typeface="+mn-cs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4F0BBE67-F2DB-1FFD-E2FD-F7E978A84D78}"/>
                </a:ext>
              </a:extLst>
            </p:cNvPr>
            <p:cNvSpPr/>
            <p:nvPr/>
          </p:nvSpPr>
          <p:spPr>
            <a:xfrm>
              <a:off x="235316" y="142139"/>
              <a:ext cx="845144" cy="591150"/>
            </a:xfrm>
            <a:prstGeom prst="ellipse">
              <a:avLst/>
            </a:prstGeom>
            <a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13566B87-1C0E-1FAF-D2A4-5C978765FECC}"/>
                </a:ext>
              </a:extLst>
            </p:cNvPr>
            <p:cNvSpPr/>
            <p:nvPr/>
          </p:nvSpPr>
          <p:spPr>
            <a:xfrm>
              <a:off x="1515512" y="109045"/>
              <a:ext cx="845144" cy="591150"/>
            </a:xfrm>
            <a:prstGeom prst="ellipse">
              <a:avLst/>
            </a:prstGeom>
            <a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B2783B32-6362-3BC0-7456-C3C4E3F3B3DC}"/>
                </a:ext>
              </a:extLst>
            </p:cNvPr>
            <p:cNvSpPr/>
            <p:nvPr/>
          </p:nvSpPr>
          <p:spPr>
            <a:xfrm>
              <a:off x="1348938" y="1207302"/>
              <a:ext cx="1145964" cy="1096349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ot="0" spcFirstLastPara="0" vert="horz" wrap="square" lIns="9144" tIns="9144" rIns="9144" bIns="914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Yu Mincho" panose="02020400000000000000" pitchFamily="18" charset="-128"/>
                  <a:cs typeface="Times New Roman" panose="02020603050405020304" pitchFamily="18" charset="0"/>
                </a:rPr>
                <a:t> 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Yu Mincho" panose="02020400000000000000" pitchFamily="18" charset="-128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Yu Mincho" panose="02020400000000000000" pitchFamily="18" charset="-128"/>
                  <a:cs typeface="Times New Roman" panose="02020603050405020304" pitchFamily="18" charset="0"/>
                </a:rPr>
                <a:t> 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Yu Mincho" panose="02020400000000000000" pitchFamily="18" charset="-128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Yu Mincho" panose="02020400000000000000" pitchFamily="18" charset="-128"/>
                  <a:cs typeface="Times New Roman" panose="02020603050405020304" pitchFamily="18" charset="0"/>
                </a:rPr>
                <a:t> 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Yu Mincho" panose="02020400000000000000" pitchFamily="18" charset="-128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Yu Mincho" panose="02020400000000000000" pitchFamily="18" charset="-128"/>
                  <a:cs typeface="Times New Roman" panose="02020603050405020304" pitchFamily="18" charset="0"/>
                </a:rPr>
                <a:t> 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Yu Mincho" panose="02020400000000000000" pitchFamily="18" charset="-128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Yu Mincho" panose="02020400000000000000" pitchFamily="18" charset="-128"/>
                  <a:cs typeface="Times New Roman" panose="02020603050405020304" pitchFamily="18" charset="0"/>
                </a:rPr>
                <a:t> 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Yu Mincho" panose="02020400000000000000" pitchFamily="18" charset="-128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Yu Mincho" panose="02020400000000000000" pitchFamily="18" charset="-128"/>
                  <a:cs typeface="Times New Roman" panose="02020603050405020304" pitchFamily="18" charset="0"/>
                </a:rPr>
                <a:t>Resilience </a:t>
              </a:r>
              <a:r>
                <a:rPr kumimoji="0" lang="en-US" sz="1200" b="1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Yu Mincho" panose="02020400000000000000" pitchFamily="18" charset="-128"/>
                  <a:cs typeface="Times New Roman" panose="02020603050405020304" pitchFamily="18" charset="0"/>
                </a:rPr>
                <a:t>as a network</a:t>
              </a:r>
              <a:endPara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Yu Mincho" panose="02020400000000000000" pitchFamily="18" charset="-128"/>
                <a:cs typeface="+mn-cs"/>
              </a:endParaRP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2A59C8DD-37A6-499B-56D3-D90782B63135}"/>
                </a:ext>
              </a:extLst>
            </p:cNvPr>
            <p:cNvSpPr/>
            <p:nvPr/>
          </p:nvSpPr>
          <p:spPr>
            <a:xfrm>
              <a:off x="3738047" y="36974"/>
              <a:ext cx="1190625" cy="2266072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Yu Mincho" panose="02020400000000000000" pitchFamily="18" charset="-128"/>
                  <a:cs typeface="Times New Roman" panose="02020603050405020304" pitchFamily="18" charset="0"/>
                </a:rPr>
                <a:t> </a:t>
              </a: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Yu Mincho" panose="02020400000000000000" pitchFamily="18" charset="-128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Yu Mincho" panose="02020400000000000000" pitchFamily="18" charset="-128"/>
                  <a:cs typeface="Times New Roman" panose="02020603050405020304" pitchFamily="18" charset="0"/>
                </a:rPr>
                <a:t> </a:t>
              </a: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Yu Mincho" panose="02020400000000000000" pitchFamily="18" charset="-128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Yu Mincho" panose="02020400000000000000" pitchFamily="18" charset="-128"/>
                  <a:cs typeface="Times New Roman" panose="02020603050405020304" pitchFamily="18" charset="0"/>
                </a:rPr>
                <a:t>Economic risk to transport infrastructure </a:t>
              </a: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Yu Mincho" panose="02020400000000000000" pitchFamily="18" charset="-128"/>
                <a:cs typeface="+mn-cs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2D0358A3-DA89-DF15-9213-6241834E9252}"/>
                </a:ext>
              </a:extLst>
            </p:cNvPr>
            <p:cNvSpPr/>
            <p:nvPr/>
          </p:nvSpPr>
          <p:spPr>
            <a:xfrm>
              <a:off x="3935868" y="117674"/>
              <a:ext cx="845144" cy="591150"/>
            </a:xfrm>
            <a:prstGeom prst="ellipse">
              <a:avLst/>
            </a:prstGeom>
            <a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Arrow: Right 16">
              <a:extLst>
                <a:ext uri="{FF2B5EF4-FFF2-40B4-BE49-F238E27FC236}">
                  <a16:creationId xmlns:a16="http://schemas.microsoft.com/office/drawing/2014/main" id="{EB920AEC-A51C-26A1-5CE1-1E5324C7ACA3}"/>
                </a:ext>
              </a:extLst>
            </p:cNvPr>
            <p:cNvSpPr/>
            <p:nvPr/>
          </p:nvSpPr>
          <p:spPr>
            <a:xfrm>
              <a:off x="3402707" y="626690"/>
              <a:ext cx="299343" cy="1056651"/>
            </a:xfrm>
            <a:prstGeom prst="rightArrow">
              <a:avLst>
                <a:gd name="adj1" fmla="val 68176"/>
                <a:gd name="adj2" fmla="val 60811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545D1BA9-4FCE-6786-32DD-E4FF3939BC42}"/>
                </a:ext>
              </a:extLst>
            </p:cNvPr>
            <p:cNvSpPr/>
            <p:nvPr/>
          </p:nvSpPr>
          <p:spPr>
            <a:xfrm>
              <a:off x="1509312" y="1242098"/>
              <a:ext cx="845144" cy="591150"/>
            </a:xfrm>
            <a:prstGeom prst="ellipse">
              <a:avLst/>
            </a:prstGeom>
            <a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240CD767-2F2A-21E6-80F5-DF3711BA93E1}"/>
                </a:ext>
              </a:extLst>
            </p:cNvPr>
            <p:cNvSpPr/>
            <p:nvPr/>
          </p:nvSpPr>
          <p:spPr>
            <a:xfrm>
              <a:off x="2695576" y="1415955"/>
              <a:ext cx="772082" cy="673195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" tIns="9144" rIns="9144" bIns="914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Yu Mincho" panose="02020400000000000000" pitchFamily="18" charset="-128"/>
                  <a:cs typeface="Times New Roman" panose="02020603050405020304" pitchFamily="18" charset="0"/>
                </a:rPr>
                <a:t>Criticality analysis</a:t>
              </a: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Yu Mincho" panose="02020400000000000000" pitchFamily="18" charset="-128"/>
                <a:cs typeface="+mn-cs"/>
              </a:endParaRPr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0DC0E04D-1037-F6B6-4FD0-0E7B041E8689}"/>
                </a:ext>
              </a:extLst>
            </p:cNvPr>
            <p:cNvSpPr/>
            <p:nvPr/>
          </p:nvSpPr>
          <p:spPr>
            <a:xfrm>
              <a:off x="2695576" y="292005"/>
              <a:ext cx="772082" cy="673195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" tIns="9144" rIns="9144" bIns="914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Yu Mincho" panose="02020400000000000000" pitchFamily="18" charset="-128"/>
                  <a:cs typeface="Times New Roman" panose="02020603050405020304" pitchFamily="18" charset="0"/>
                </a:rPr>
                <a:t>Damage functions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Yu Mincho" panose="02020400000000000000" pitchFamily="18" charset="-128"/>
                <a:cs typeface="+mn-cs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9D4BC547-411B-B27E-350C-D93F74145C43}"/>
              </a:ext>
            </a:extLst>
          </p:cNvPr>
          <p:cNvSpPr txBox="1"/>
          <p:nvPr/>
        </p:nvSpPr>
        <p:spPr>
          <a:xfrm>
            <a:off x="3728576" y="1220945"/>
            <a:ext cx="37203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Technical Assistance: Vulnerability Assessment of Road network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2F5463D1-113A-3B0C-A31D-921AFBDE8D32}"/>
              </a:ext>
            </a:extLst>
          </p:cNvPr>
          <p:cNvSpPr/>
          <p:nvPr/>
        </p:nvSpPr>
        <p:spPr>
          <a:xfrm>
            <a:off x="8352528" y="2128798"/>
            <a:ext cx="1199796" cy="4379578"/>
          </a:xfrm>
          <a:prstGeom prst="roundRect">
            <a:avLst/>
          </a:prstGeom>
          <a:solidFill>
            <a:srgbClr val="6CB049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Yu Mincho" panose="02020400000000000000" pitchFamily="18" charset="-128"/>
                <a:cs typeface="Times New Roman" panose="02020603050405020304" pitchFamily="18" charset="0"/>
              </a:rPr>
              <a:t> 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Yu Mincho" panose="02020400000000000000" pitchFamily="18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Yu Mincho" panose="02020400000000000000" pitchFamily="18" charset="-128"/>
                <a:cs typeface="Times New Roman" panose="02020603050405020304" pitchFamily="18" charset="0"/>
              </a:rPr>
              <a:t> 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Yu Mincho" panose="02020400000000000000" pitchFamily="18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Yu Mincho" panose="02020400000000000000" pitchFamily="18" charset="-128"/>
                <a:cs typeface="Times New Roman" panose="02020603050405020304" pitchFamily="18" charset="0"/>
              </a:rPr>
              <a:t>Stay the course on Second Road Generation Funds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>
              <a:solidFill>
                <a:prstClr val="white"/>
              </a:solidFill>
              <a:latin typeface="Calibri" panose="020F0502020204030204"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prstClr val="white"/>
                </a:solidFill>
                <a:latin typeface="Calibri" panose="020F0502020204030204"/>
                <a:ea typeface="Yu Mincho" panose="02020400000000000000" pitchFamily="18" charset="-128"/>
                <a:cs typeface="Times New Roman" panose="02020603050405020304" pitchFamily="18" charset="0"/>
              </a:rPr>
              <a:t>Improve 2GRF Effectiveness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Yu Mincho" panose="02020400000000000000" pitchFamily="18" charset="-128"/>
              <a:cs typeface="+mn-cs"/>
            </a:endParaRPr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1F4AEE26-46CC-58B3-56F6-115EE99FEA7A}"/>
              </a:ext>
            </a:extLst>
          </p:cNvPr>
          <p:cNvSpPr/>
          <p:nvPr/>
        </p:nvSpPr>
        <p:spPr>
          <a:xfrm>
            <a:off x="7351391" y="3333140"/>
            <a:ext cx="935684" cy="2042162"/>
          </a:xfrm>
          <a:prstGeom prst="rightArrow">
            <a:avLst>
              <a:gd name="adj1" fmla="val 68176"/>
              <a:gd name="adj2" fmla="val 60811"/>
            </a:avLst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E292204-1DAA-4FF8-47CC-4A66F2073C53}"/>
              </a:ext>
            </a:extLst>
          </p:cNvPr>
          <p:cNvSpPr/>
          <p:nvPr/>
        </p:nvSpPr>
        <p:spPr>
          <a:xfrm>
            <a:off x="7708867" y="1279056"/>
            <a:ext cx="2487117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/>
              <a:t>Reassert the importance of road maintenance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796726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8B2B1CB-2FEE-BE48-8A54-1E960FA46B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785534" y="203460"/>
            <a:ext cx="9171242" cy="672841"/>
          </a:xfrm>
        </p:spPr>
        <p:txBody>
          <a:bodyPr>
            <a:normAutofit fontScale="85000" lnSpcReduction="20000"/>
          </a:bodyPr>
          <a:lstStyle/>
          <a:p>
            <a:r>
              <a:rPr lang="en-US" sz="3200" dirty="0"/>
              <a:t>SSATP-DP4 Thematic Area 4 - Resilient Road Asset Management Systems  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7E3A7F-D51A-3442-88B7-9555BF4E0BD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7325" y="1138525"/>
            <a:ext cx="6235700" cy="4162117"/>
          </a:xfrm>
        </p:spPr>
        <p:txBody>
          <a:bodyPr/>
          <a:lstStyle/>
          <a:p>
            <a:r>
              <a:rPr lang="en-US" dirty="0"/>
              <a:t>Objective</a:t>
            </a:r>
          </a:p>
        </p:txBody>
      </p:sp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7AD0983C-EFB4-49D3-8BC1-82B805C3FB4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53" r="14853"/>
          <a:stretch>
            <a:fillRect/>
          </a:stretch>
        </p:blipFill>
        <p:spPr/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A5A7174-1F12-4F09-84C7-E1D7D5F34A3A}"/>
              </a:ext>
            </a:extLst>
          </p:cNvPr>
          <p:cNvSpPr txBox="1"/>
          <p:nvPr/>
        </p:nvSpPr>
        <p:spPr>
          <a:xfrm>
            <a:off x="2330757" y="1168741"/>
            <a:ext cx="57688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Reasserting the importance of road maintenance and mainstreaming climate resilient practices into road asset management systems</a:t>
            </a:r>
            <a:endParaRPr lang="en-US" sz="2000" b="1" dirty="0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1F2BF66C-9D0C-487D-B030-20D7F016A1C9}"/>
              </a:ext>
            </a:extLst>
          </p:cNvPr>
          <p:cNvSpPr/>
          <p:nvPr/>
        </p:nvSpPr>
        <p:spPr>
          <a:xfrm>
            <a:off x="295350" y="4140669"/>
            <a:ext cx="570451" cy="276837"/>
          </a:xfrm>
          <a:prstGeom prst="rightArrow">
            <a:avLst/>
          </a:prstGeom>
          <a:solidFill>
            <a:srgbClr val="BFD63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6BFC867-E5BF-453A-B5AF-73F27CE6617D}"/>
              </a:ext>
            </a:extLst>
          </p:cNvPr>
          <p:cNvSpPr txBox="1"/>
          <p:nvPr/>
        </p:nvSpPr>
        <p:spPr>
          <a:xfrm>
            <a:off x="1023848" y="3617027"/>
            <a:ext cx="53277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Reassert the importance of road maintenance in developing climate resilient road asset management systems;</a:t>
            </a: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69ABD6EB-5F98-487C-A96D-34323546B95F}"/>
              </a:ext>
            </a:extLst>
          </p:cNvPr>
          <p:cNvSpPr/>
          <p:nvPr/>
        </p:nvSpPr>
        <p:spPr>
          <a:xfrm>
            <a:off x="283014" y="5144390"/>
            <a:ext cx="582787" cy="276837"/>
          </a:xfrm>
          <a:prstGeom prst="rightArrow">
            <a:avLst/>
          </a:prstGeom>
          <a:solidFill>
            <a:srgbClr val="BFD63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AD68DB1-3B79-4E60-9261-E9F394D5025B}"/>
              </a:ext>
            </a:extLst>
          </p:cNvPr>
          <p:cNvSpPr txBox="1"/>
          <p:nvPr/>
        </p:nvSpPr>
        <p:spPr>
          <a:xfrm>
            <a:off x="1020788" y="4636558"/>
            <a:ext cx="54260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Support second-generation road funds effectiveness and efficient roads management practices . </a:t>
            </a: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96C75C39-6443-4908-8B6D-5CA801F38836}"/>
              </a:ext>
            </a:extLst>
          </p:cNvPr>
          <p:cNvSpPr/>
          <p:nvPr/>
        </p:nvSpPr>
        <p:spPr>
          <a:xfrm>
            <a:off x="320361" y="3052254"/>
            <a:ext cx="570451" cy="276837"/>
          </a:xfrm>
          <a:prstGeom prst="rightArrow">
            <a:avLst/>
          </a:prstGeom>
          <a:solidFill>
            <a:srgbClr val="BFD63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8AD24F0-0E89-453B-94E4-656CDCDCE7C5}"/>
              </a:ext>
            </a:extLst>
          </p:cNvPr>
          <p:cNvSpPr txBox="1"/>
          <p:nvPr/>
        </p:nvSpPr>
        <p:spPr>
          <a:xfrm>
            <a:off x="1023848" y="2392884"/>
            <a:ext cx="48879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Conduct climate vulnerability assessments and mainstreaming climate resilient practices into road asset management systems;</a:t>
            </a:r>
          </a:p>
        </p:txBody>
      </p:sp>
    </p:spTree>
    <p:extLst>
      <p:ext uri="{BB962C8B-B14F-4D97-AF65-F5344CB8AC3E}">
        <p14:creationId xmlns:p14="http://schemas.microsoft.com/office/powerpoint/2010/main" val="2272507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10" grpId="0"/>
      <p:bldP spid="12" grpId="0" animBg="1"/>
      <p:bldP spid="13" grpId="0"/>
      <p:bldP spid="14" grpId="0" animBg="1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DAF68DE-17B3-47EF-A502-673ACCA2E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 for your attention!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5F60553-12C5-447A-B205-173CD50FEE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Mustapha BENMAAMAR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D91A134-D00E-44EB-9052-231CC4C5CEB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821853" y="2983447"/>
            <a:ext cx="4319067" cy="428865"/>
          </a:xfrm>
        </p:spPr>
        <p:txBody>
          <a:bodyPr/>
          <a:lstStyle/>
          <a:p>
            <a:r>
              <a:rPr lang="en-US" dirty="0"/>
              <a:t>mbenmaamar@worldbank.org</a:t>
            </a:r>
          </a:p>
        </p:txBody>
      </p:sp>
      <p:sp>
        <p:nvSpPr>
          <p:cNvPr id="6" name="Espace réservé du texte 2">
            <a:extLst>
              <a:ext uri="{FF2B5EF4-FFF2-40B4-BE49-F238E27FC236}">
                <a16:creationId xmlns:a16="http://schemas.microsoft.com/office/drawing/2014/main" id="{59CB4548-711A-4621-B5C7-3C22CC479E3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823452" y="2400867"/>
            <a:ext cx="4317468" cy="543235"/>
          </a:xfrm>
        </p:spPr>
        <p:txBody>
          <a:bodyPr/>
          <a:lstStyle/>
          <a:p>
            <a:r>
              <a:rPr lang="en-US" dirty="0"/>
              <a:t>SSATP Program Manager</a:t>
            </a:r>
          </a:p>
        </p:txBody>
      </p:sp>
      <p:sp>
        <p:nvSpPr>
          <p:cNvPr id="7" name="Espace réservé du texte 4">
            <a:extLst>
              <a:ext uri="{FF2B5EF4-FFF2-40B4-BE49-F238E27FC236}">
                <a16:creationId xmlns:a16="http://schemas.microsoft.com/office/drawing/2014/main" id="{8BC39445-9F9E-462D-924E-8172B4D6429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21853" y="3498575"/>
            <a:ext cx="4319067" cy="4288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latin typeface="Arial Narrow" panose="020B0606020202030204" pitchFamily="34" charset="0"/>
              </a:defRPr>
            </a:lvl1pPr>
          </a:lstStyle>
          <a:p>
            <a:pPr lvl="0"/>
            <a:r>
              <a:rPr lang="fr-FR" dirty="0"/>
              <a:t>@twitter</a:t>
            </a:r>
          </a:p>
        </p:txBody>
      </p:sp>
    </p:spTree>
    <p:extLst>
      <p:ext uri="{BB962C8B-B14F-4D97-AF65-F5344CB8AC3E}">
        <p14:creationId xmlns:p14="http://schemas.microsoft.com/office/powerpoint/2010/main" val="4471846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ED4920-C4C7-401A-9254-9C05C045E957}"/>
              </a:ext>
            </a:extLst>
          </p:cNvPr>
          <p:cNvSpPr txBox="1">
            <a:spLocks/>
          </p:cNvSpPr>
          <p:nvPr/>
        </p:nvSpPr>
        <p:spPr>
          <a:xfrm>
            <a:off x="273898" y="-172881"/>
            <a:ext cx="12066588" cy="1032141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>
                <a:latin typeface="Arial Nova" panose="020B0504020202020204" pitchFamily="34" charset="0"/>
              </a:rPr>
              <a:t>Fourth Development Plan (DP4): 2022-2026</a:t>
            </a:r>
          </a:p>
          <a:p>
            <a:pPr marL="0" indent="0" algn="ctr">
              <a:buNone/>
            </a:pPr>
            <a:r>
              <a:rPr lang="en-GB" sz="2200" b="1" dirty="0">
                <a:solidFill>
                  <a:srgbClr val="FF0000"/>
                </a:solidFill>
              </a:rPr>
              <a:t>Africa Transport Sector Digitalisation and Decarbonizing</a:t>
            </a:r>
            <a:endParaRPr lang="en-US" sz="2200" b="1" dirty="0">
              <a:solidFill>
                <a:srgbClr val="FF0000"/>
              </a:solidFill>
              <a:latin typeface="Arial Nova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49050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9121CD-3DC7-4814-9D42-C3B07C4180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847" y="298932"/>
            <a:ext cx="11864922" cy="132556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Understanding public spending trends for infrastructure in developing countries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9842B2-34E0-408A-BF8F-176640F480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4004" y="979601"/>
            <a:ext cx="6770671" cy="5579467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endParaRPr lang="en-US" sz="1900" dirty="0">
              <a:cs typeface="Calibri"/>
            </a:endParaRPr>
          </a:p>
          <a:p>
            <a:r>
              <a:rPr lang="en-US" sz="2000" b="1" dirty="0"/>
              <a:t>Question</a:t>
            </a:r>
            <a:r>
              <a:rPr lang="en-US" sz="2000" dirty="0"/>
              <a:t>: </a:t>
            </a:r>
            <a:r>
              <a:rPr lang="en-US" sz="2000" dirty="0">
                <a:ea typeface="+mn-lt"/>
                <a:cs typeface="+mn-lt"/>
              </a:rPr>
              <a:t>What factors drive infrastructure spending? spending trend? </a:t>
            </a:r>
            <a:r>
              <a:rPr lang="en-US" sz="2000" dirty="0"/>
              <a:t>Is spending efficient? </a:t>
            </a:r>
            <a:endParaRPr lang="en-US" sz="2000" dirty="0">
              <a:cs typeface="Calibri"/>
            </a:endParaRPr>
          </a:p>
          <a:p>
            <a:r>
              <a:rPr lang="en-US" sz="2000" b="1" dirty="0"/>
              <a:t>Results</a:t>
            </a:r>
            <a:r>
              <a:rPr lang="en-US" sz="2000" dirty="0"/>
              <a:t>:  </a:t>
            </a:r>
          </a:p>
          <a:p>
            <a:pPr lvl="1"/>
            <a:r>
              <a:rPr lang="en-US" sz="2000" dirty="0"/>
              <a:t>On-budget infrastructure expenditure has been low, declining over time, and procyclical</a:t>
            </a:r>
          </a:p>
          <a:p>
            <a:pPr lvl="1"/>
            <a:r>
              <a:rPr lang="en-US" sz="2000" dirty="0"/>
              <a:t>There is a very pronounced capital bias in infrastructure spending (particularly for roads) – although countries with Road Funds seem to do better</a:t>
            </a:r>
          </a:p>
          <a:p>
            <a:pPr lvl="1"/>
            <a:r>
              <a:rPr lang="en-US" sz="2000" dirty="0"/>
              <a:t>Budget execution ratios are very low (particularly for power and in LICs)</a:t>
            </a:r>
          </a:p>
          <a:p>
            <a:pPr lvl="1"/>
            <a:r>
              <a:rPr lang="en-US" sz="2000" dirty="0"/>
              <a:t>No evidence that road sector spending has increased in efficiency over time</a:t>
            </a:r>
          </a:p>
          <a:p>
            <a:pPr lvl="1"/>
            <a:r>
              <a:rPr lang="en-US" sz="2000" dirty="0"/>
              <a:t>A large share of infrastructure spending takes place off-budget (via SOEs and PPPs)</a:t>
            </a:r>
          </a:p>
          <a:p>
            <a:r>
              <a:rPr lang="en-US" sz="2000" b="1" dirty="0"/>
              <a:t>Implications</a:t>
            </a:r>
            <a:r>
              <a:rPr lang="en-US" sz="2000" dirty="0"/>
              <a:t>: Spending envelopes are well below needs, but there is also huge scope to increase spending efficiency</a:t>
            </a:r>
          </a:p>
          <a:p>
            <a:r>
              <a:rPr lang="en-US" sz="1400" b="1" dirty="0">
                <a:solidFill>
                  <a:srgbClr val="C00000"/>
                </a:solidFill>
                <a:latin typeface="Calibri Light" panose="020F0302020204030204" pitchFamily="34" charset="0"/>
              </a:rPr>
              <a:t>Source: A Study on Fiscal Costs and Risks from Infrastructure, World Bank, 2023</a:t>
            </a:r>
            <a:endParaRPr lang="en-US" sz="2000" dirty="0">
              <a:solidFill>
                <a:srgbClr val="C00000"/>
              </a:solidFill>
              <a:cs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A76F34-0B09-400A-874C-32F4B20834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4675" y="2011680"/>
            <a:ext cx="5257604" cy="427361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AD96339-1398-4934-BAB7-7BB30D4BB1D3}"/>
              </a:ext>
            </a:extLst>
          </p:cNvPr>
          <p:cNvSpPr txBox="1"/>
          <p:nvPr/>
        </p:nvSpPr>
        <p:spPr>
          <a:xfrm>
            <a:off x="7542467" y="1451946"/>
            <a:ext cx="4022020" cy="313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sz="1440" b="1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Public expenditure on infrastructure</a:t>
            </a:r>
          </a:p>
        </p:txBody>
      </p:sp>
    </p:spTree>
    <p:extLst>
      <p:ext uri="{BB962C8B-B14F-4D97-AF65-F5344CB8AC3E}">
        <p14:creationId xmlns:p14="http://schemas.microsoft.com/office/powerpoint/2010/main" val="7952495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B5A2A-5622-4406-9A09-EC40949CB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27" y="86627"/>
            <a:ext cx="12105373" cy="1790299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There is evidence of a pronounced capital bias in road expenditure, which leads to growing investment liabilities due to asset deterioration</a:t>
            </a:r>
            <a:br>
              <a:rPr lang="en-US" sz="4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99F76C-484A-42F8-AB33-E7A47433DC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761424"/>
            <a:ext cx="12192000" cy="5009950"/>
          </a:xfrm>
        </p:spPr>
        <p:txBody>
          <a:bodyPr>
            <a:normAutofit/>
          </a:bodyPr>
          <a:lstStyle/>
          <a:p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Evidence suggests that road sector expenditure has become less productive and more inefficient over the 2006-2018 period in many developing countries</a:t>
            </a:r>
          </a:p>
          <a:p>
            <a:pPr lvl="1"/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 almost all the 46 countries with available data spending more on capital than on maintenance</a:t>
            </a:r>
          </a:p>
          <a:p>
            <a:pPr lvl="1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apital bias is so marked that countries spend around six times as much on investment as maintenance</a:t>
            </a:r>
          </a:p>
          <a:p>
            <a:pPr lvl="1"/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Countries with road funds do spend more on maintenance than their peers. Yet, they still seem to dedicate more resources to investment than maintenance overall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Times New Roman" panose="02020603050405020304" pitchFamily="18" charset="0"/>
              </a:rPr>
              <a:t>Evidence suggests that road sector expenditure has become less productive (km of roads build/$1.0 spent) and more inefficient over the 2006-2018 period in many developing countries</a:t>
            </a:r>
          </a:p>
          <a:p>
            <a:pPr lvl="1"/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half of the countries analyzed experienced an increase in the inefficiency of road expenditure</a:t>
            </a:r>
            <a:endParaRPr lang="en-US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57824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4A0A0-A44A-5F47-9181-EC387F0B3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354640"/>
            <a:ext cx="7886700" cy="453503"/>
          </a:xfrm>
        </p:spPr>
        <p:txBody>
          <a:bodyPr>
            <a:noAutofit/>
          </a:bodyPr>
          <a:lstStyle/>
          <a:p>
            <a:pPr algn="ctr"/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SSA Road Sector Financing: Findings 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F25B06-2650-C14F-AFB6-1C718F0975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581392"/>
            <a:ext cx="12192000" cy="627660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  <a:buFont typeface="+mj-lt"/>
              <a:buAutoNum type="arabicPeriod"/>
            </a:pPr>
            <a:r>
              <a:rPr lang="en-US" sz="3000" dirty="0"/>
              <a:t>A large number of countries are deviating from the road sector commercialization reform agenda, a few 2GRFs have lost their autonomy/effectiveness and became 1stGRFs </a:t>
            </a:r>
          </a:p>
          <a:p>
            <a:pPr>
              <a:lnSpc>
                <a:spcPct val="120000"/>
              </a:lnSpc>
              <a:buFont typeface="+mj-lt"/>
              <a:buAutoNum type="arabicPeriod"/>
            </a:pPr>
            <a:r>
              <a:rPr lang="en-US" sz="3000" dirty="0"/>
              <a:t>Government contribution generally unreliable (time/size) - Fuel levy represents 80% of revenues is hardly adjusted, is currently US$ 9c/l on average, not directly transferred to RFs,  and well below to meet routine maintenance needs</a:t>
            </a:r>
          </a:p>
          <a:p>
            <a:pPr algn="just">
              <a:lnSpc>
                <a:spcPct val="120000"/>
              </a:lnSpc>
              <a:buFont typeface="+mj-lt"/>
              <a:buAutoNum type="arabicPeriod"/>
            </a:pPr>
            <a:r>
              <a:rPr lang="en-US" sz="3000" dirty="0"/>
              <a:t>Absorption capacity is weak, disbursement rates of RAs ranges from 60% to 90%, due to cumbersome procurement process and road works delays tied to weak local contractors’ industry</a:t>
            </a:r>
          </a:p>
          <a:p>
            <a:pPr>
              <a:lnSpc>
                <a:spcPct val="120000"/>
              </a:lnSpc>
              <a:buFont typeface="+mj-lt"/>
              <a:buAutoNum type="arabicPeriod"/>
            </a:pPr>
            <a:r>
              <a:rPr lang="en-US" sz="3000" dirty="0"/>
              <a:t>Independent Technical audits are hardly carried out, undermining RFs credibility</a:t>
            </a:r>
          </a:p>
          <a:p>
            <a:pPr>
              <a:lnSpc>
                <a:spcPct val="120000"/>
              </a:lnSpc>
              <a:buFont typeface="+mj-lt"/>
              <a:buAutoNum type="arabicPeriod"/>
            </a:pPr>
            <a:endParaRPr lang="en-US" sz="3600" dirty="0"/>
          </a:p>
          <a:p>
            <a:pPr>
              <a:lnSpc>
                <a:spcPct val="120000"/>
              </a:lnSpc>
              <a:buFont typeface="+mj-lt"/>
              <a:buAutoNum type="arabicPeriod"/>
            </a:pPr>
            <a:endParaRPr lang="en-US" sz="1600" dirty="0"/>
          </a:p>
          <a:p>
            <a:pPr marL="342900" lvl="1" indent="0">
              <a:buNone/>
            </a:pPr>
            <a:endParaRPr lang="en-US" sz="15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ECA7DB-5BE0-0F40-8E4B-3CD0D7E89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03E8A-F0BE-404C-B237-376C2756465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4441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4A0A0-A44A-5F47-9181-EC387F0B3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354640"/>
            <a:ext cx="7886700" cy="453503"/>
          </a:xfrm>
        </p:spPr>
        <p:txBody>
          <a:bodyPr>
            <a:noAutofit/>
          </a:bodyPr>
          <a:lstStyle/>
          <a:p>
            <a:pPr algn="ctr"/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SSA Road Sector Financing: Findings II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F25B06-2650-C14F-AFB6-1C718F0975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39096"/>
            <a:ext cx="12192000" cy="6218903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dirty="0"/>
              <a:t>5- Road maintenance funding has exceptionally increased in few countries  (i.e. Kenya Annuity Road Program, </a:t>
            </a:r>
            <a:r>
              <a:rPr lang="en-US" kern="0" dirty="0"/>
              <a:t>KARP</a:t>
            </a:r>
            <a:r>
              <a:rPr lang="en-US" dirty="0"/>
              <a:t>) but not always through a sustainable mechanism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b="0" kern="0" dirty="0"/>
              <a:t>6- With the </a:t>
            </a:r>
            <a:r>
              <a:rPr lang="en-US" kern="0" dirty="0"/>
              <a:t>KARP</a:t>
            </a:r>
            <a:r>
              <a:rPr lang="en-US" b="0" kern="0" dirty="0"/>
              <a:t>, Kenya pioneered an innovative approach </a:t>
            </a:r>
            <a:r>
              <a:rPr lang="en-US" kern="0" dirty="0"/>
              <a:t>similar the Restoration and 3GRF Concepts</a:t>
            </a:r>
            <a:endParaRPr lang="en-US" b="0" kern="0" dirty="0"/>
          </a:p>
          <a:p>
            <a:pPr marL="0" indent="0" algn="just">
              <a:lnSpc>
                <a:spcPct val="100000"/>
              </a:lnSpc>
              <a:buNone/>
            </a:pPr>
            <a:r>
              <a:rPr lang="en-US" b="0" kern="0" dirty="0"/>
              <a:t>7- However, the </a:t>
            </a:r>
            <a:r>
              <a:rPr lang="en-US" kern="0" dirty="0"/>
              <a:t>KARP did not ramp-up</a:t>
            </a:r>
            <a:r>
              <a:rPr lang="en-US" b="0" kern="0" dirty="0"/>
              <a:t> as anticipated due to a host of reasons related to the </a:t>
            </a:r>
            <a:r>
              <a:rPr lang="en-US" kern="0" dirty="0"/>
              <a:t>structuring</a:t>
            </a:r>
            <a:r>
              <a:rPr lang="en-US" b="0" kern="0" dirty="0"/>
              <a:t> of the program, its </a:t>
            </a:r>
            <a:r>
              <a:rPr lang="en-US" kern="0" dirty="0"/>
              <a:t>funding and financing </a:t>
            </a:r>
            <a:r>
              <a:rPr lang="en-US" b="0" kern="0" dirty="0"/>
              <a:t>as well as the </a:t>
            </a:r>
            <a:r>
              <a:rPr lang="en-US" kern="0" dirty="0"/>
              <a:t>selection and preparation</a:t>
            </a:r>
            <a:r>
              <a:rPr lang="en-US" b="0" kern="0" dirty="0"/>
              <a:t> of annuity projects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800" dirty="0"/>
              <a:t>8- Few countries (Chad, Kenya, Tanzania and Zambia) have gained experience in Performance-Based Contracts,. But progress is still modest due to the capacity limitations of the Administration and the local contracting industry. 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en-US" b="0" kern="0" dirty="0"/>
          </a:p>
          <a:p>
            <a:pPr>
              <a:lnSpc>
                <a:spcPct val="120000"/>
              </a:lnSpc>
              <a:buFont typeface="+mj-lt"/>
              <a:buAutoNum type="arabicPeriod"/>
            </a:pPr>
            <a:endParaRPr lang="en-US" sz="1600" dirty="0"/>
          </a:p>
          <a:p>
            <a:pPr marL="342900" lvl="1" indent="0">
              <a:buNone/>
            </a:pPr>
            <a:endParaRPr lang="en-US" sz="15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ECA7DB-5BE0-0F40-8E4B-3CD0D7E89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03E8A-F0BE-404C-B237-376C2756465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7603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9A7FB5C8-64F2-58F7-24B7-A312BC093ECB}"/>
              </a:ext>
            </a:extLst>
          </p:cNvPr>
          <p:cNvSpPr txBox="1"/>
          <p:nvPr/>
        </p:nvSpPr>
        <p:spPr>
          <a:xfrm>
            <a:off x="838200" y="62049"/>
            <a:ext cx="10515600" cy="14328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fr-FR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B0D58A7-315E-D5CB-DDC1-44D865C120D7}"/>
              </a:ext>
            </a:extLst>
          </p:cNvPr>
          <p:cNvSpPr txBox="1"/>
          <p:nvPr/>
        </p:nvSpPr>
        <p:spPr>
          <a:xfrm>
            <a:off x="0" y="1611162"/>
            <a:ext cx="12118206" cy="45935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Making infrastructure more resilient is critical </a:t>
            </a:r>
          </a:p>
          <a:p>
            <a:pPr marL="800100" marR="0" lvl="1" indent="-342900" algn="l" defTabSz="914400" rtl="0" eaLnBrk="1" fontAlgn="auto" latinLnBrk="0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 avoid costly repairs </a:t>
            </a:r>
          </a:p>
          <a:p>
            <a:pPr marL="800100" marR="0" lvl="1" indent="-342900" algn="l" defTabSz="914400" rtl="0" eaLnBrk="1" fontAlgn="auto" latinLnBrk="0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 minimize the wide-ranging consequences to the livelihoods and well-being of people</a:t>
            </a:r>
          </a:p>
          <a:p>
            <a:pPr marL="342900" marR="0" lvl="0" indent="-342900" algn="l" defTabSz="914400" rtl="0" eaLnBrk="1" fontAlgn="auto" latinLnBrk="0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lack of resilient infrastructure in LMIC harms people and firms more than previously understood</a:t>
            </a:r>
          </a:p>
          <a:p>
            <a:pPr marL="800100" marR="0" lvl="1" indent="-342900" algn="l" defTabSz="914400" rtl="0" eaLnBrk="1" fontAlgn="auto" latinLnBrk="0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Direct costs of natural disaster is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$18 billion a year</a:t>
            </a:r>
          </a:p>
          <a:p>
            <a:pPr marL="800100" marR="0" lvl="1" indent="-342900" algn="l" defTabSz="914400" rtl="0" eaLnBrk="1" fontAlgn="auto" latinLnBrk="0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Disruptions caused by natural hazards, as well as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poor maintenance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and mismanagement of infrastructure, costs household and firms at least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$290 billion a year </a:t>
            </a:r>
          </a:p>
          <a:p>
            <a:pPr marL="342900" marR="0" lvl="0" indent="-342900" algn="l" defTabSz="914400" rtl="0" eaLnBrk="1" fontAlgn="auto" latinLnBrk="0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Net Benefit of Investing in More Resilient Infrastructure in LMIC would be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$4.2 trillion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with $4 in benefit for each $1 invested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1D97320-1857-5B74-2C2B-67E0CCE48525}"/>
              </a:ext>
            </a:extLst>
          </p:cNvPr>
          <p:cNvSpPr txBox="1"/>
          <p:nvPr/>
        </p:nvSpPr>
        <p:spPr>
          <a:xfrm>
            <a:off x="413886" y="410833"/>
            <a:ext cx="1129043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Making infrastructure more climate change resilient is critical</a:t>
            </a:r>
            <a:endParaRPr kumimoji="0" lang="fr-FR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26583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9A7FB5C8-64F2-58F7-24B7-A312BC093ECB}"/>
              </a:ext>
            </a:extLst>
          </p:cNvPr>
          <p:cNvSpPr txBox="1"/>
          <p:nvPr/>
        </p:nvSpPr>
        <p:spPr>
          <a:xfrm>
            <a:off x="815742" y="288190"/>
            <a:ext cx="10515600" cy="14328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Africa and South Asia bear the highest losses from unreliable infrastructure</a:t>
            </a:r>
            <a:endParaRPr kumimoji="0" lang="fr-FR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B0D58A7-315E-D5CB-DDC1-44D865C120D7}"/>
              </a:ext>
            </a:extLst>
          </p:cNvPr>
          <p:cNvSpPr txBox="1"/>
          <p:nvPr/>
        </p:nvSpPr>
        <p:spPr>
          <a:xfrm>
            <a:off x="625643" y="1819175"/>
            <a:ext cx="10895798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 Kampala, Uganda, even just moderate floods block enough streets to make it impossible for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over a third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of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Kampalans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to reach a hospital during the critical window of time following a medical emergency</a:t>
            </a:r>
          </a:p>
          <a:p>
            <a:pPr marL="342900" marR="0" lvl="0" indent="-342900" algn="just" defTabSz="914400" rtl="0" eaLnBrk="1" fontAlgn="auto" latinLnBrk="0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 Tanzania,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almost half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of transport disruptions in the country are  due to floods, and flood-related transport disruptions cost more than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$100 million per year</a:t>
            </a:r>
          </a:p>
        </p:txBody>
      </p:sp>
    </p:spTree>
    <p:extLst>
      <p:ext uri="{BB962C8B-B14F-4D97-AF65-F5344CB8AC3E}">
        <p14:creationId xmlns:p14="http://schemas.microsoft.com/office/powerpoint/2010/main" val="1656330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5ED32D-D246-FA4E-CADA-364B83004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1292"/>
            <a:ext cx="10515600" cy="1212784"/>
          </a:xfrm>
        </p:spPr>
        <p:txBody>
          <a:bodyPr>
            <a:normAutofit fontScale="90000"/>
          </a:bodyPr>
          <a:lstStyle/>
          <a:p>
            <a:pPr algn="ctr"/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Potential economic cost of road disruption due to flooding in Mozambique</a:t>
            </a:r>
            <a:b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lang="fr-FR" dirty="0"/>
          </a:p>
        </p:txBody>
      </p:sp>
      <p:pic>
        <p:nvPicPr>
          <p:cNvPr id="4" name="Picture 7" descr="Map&#10;&#10;Description automatically generated">
            <a:extLst>
              <a:ext uri="{FF2B5EF4-FFF2-40B4-BE49-F238E27FC236}">
                <a16:creationId xmlns:a16="http://schemas.microsoft.com/office/drawing/2014/main" id="{59A82310-8238-94DB-B9A1-96BF3B07C7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73486" y="1098729"/>
            <a:ext cx="6978316" cy="582809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23952903"/>
      </p:ext>
    </p:extLst>
  </p:cSld>
  <p:clrMapOvr>
    <a:masterClrMapping/>
  </p:clrMapOvr>
</p:sld>
</file>

<file path=ppt/theme/theme1.xml><?xml version="1.0" encoding="utf-8"?>
<a:theme xmlns:a="http://schemas.openxmlformats.org/drawingml/2006/main" name="1_Cover page">
  <a:themeElements>
    <a:clrScheme name="Personnalisé 1">
      <a:dk1>
        <a:srgbClr val="00457C"/>
      </a:dk1>
      <a:lt1>
        <a:srgbClr val="FFFFFF"/>
      </a:lt1>
      <a:dk2>
        <a:srgbClr val="00457C"/>
      </a:dk2>
      <a:lt2>
        <a:srgbClr val="FFFFFF"/>
      </a:lt2>
      <a:accent1>
        <a:srgbClr val="00457C"/>
      </a:accent1>
      <a:accent2>
        <a:srgbClr val="ED9D00"/>
      </a:accent2>
      <a:accent3>
        <a:srgbClr val="005396"/>
      </a:accent3>
      <a:accent4>
        <a:srgbClr val="FFAB07"/>
      </a:accent4>
      <a:accent5>
        <a:srgbClr val="0061AF"/>
      </a:accent5>
      <a:accent6>
        <a:srgbClr val="FFB421"/>
      </a:accent6>
      <a:hlink>
        <a:srgbClr val="00457C"/>
      </a:hlink>
      <a:folHlink>
        <a:srgbClr val="ED9D0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4000" dirty="0">
            <a:solidFill>
              <a:srgbClr val="ED9D00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ummary ">
  <a:themeElements>
    <a:clrScheme name="Personnalisé 1">
      <a:dk1>
        <a:srgbClr val="00457C"/>
      </a:dk1>
      <a:lt1>
        <a:srgbClr val="FFFFFF"/>
      </a:lt1>
      <a:dk2>
        <a:srgbClr val="00457C"/>
      </a:dk2>
      <a:lt2>
        <a:srgbClr val="FFFFFF"/>
      </a:lt2>
      <a:accent1>
        <a:srgbClr val="00457C"/>
      </a:accent1>
      <a:accent2>
        <a:srgbClr val="ED9D00"/>
      </a:accent2>
      <a:accent3>
        <a:srgbClr val="005396"/>
      </a:accent3>
      <a:accent4>
        <a:srgbClr val="FFAB07"/>
      </a:accent4>
      <a:accent5>
        <a:srgbClr val="0061AF"/>
      </a:accent5>
      <a:accent6>
        <a:srgbClr val="FFB421"/>
      </a:accent6>
      <a:hlink>
        <a:srgbClr val="00457C"/>
      </a:hlink>
      <a:folHlink>
        <a:srgbClr val="ED9D0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hapters">
  <a:themeElements>
    <a:clrScheme name="Personnalisé 1">
      <a:dk1>
        <a:srgbClr val="00457C"/>
      </a:dk1>
      <a:lt1>
        <a:srgbClr val="FFFFFF"/>
      </a:lt1>
      <a:dk2>
        <a:srgbClr val="00457C"/>
      </a:dk2>
      <a:lt2>
        <a:srgbClr val="FFFFFF"/>
      </a:lt2>
      <a:accent1>
        <a:srgbClr val="00457C"/>
      </a:accent1>
      <a:accent2>
        <a:srgbClr val="ED9D00"/>
      </a:accent2>
      <a:accent3>
        <a:srgbClr val="005396"/>
      </a:accent3>
      <a:accent4>
        <a:srgbClr val="FFAB07"/>
      </a:accent4>
      <a:accent5>
        <a:srgbClr val="0061AF"/>
      </a:accent5>
      <a:accent6>
        <a:srgbClr val="FFB421"/>
      </a:accent6>
      <a:hlink>
        <a:srgbClr val="00457C"/>
      </a:hlink>
      <a:folHlink>
        <a:srgbClr val="ED9D0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ontent ">
  <a:themeElements>
    <a:clrScheme name="Personnalisé 1">
      <a:dk1>
        <a:srgbClr val="00457C"/>
      </a:dk1>
      <a:lt1>
        <a:srgbClr val="FFFFFF"/>
      </a:lt1>
      <a:dk2>
        <a:srgbClr val="00457C"/>
      </a:dk2>
      <a:lt2>
        <a:srgbClr val="FFFFFF"/>
      </a:lt2>
      <a:accent1>
        <a:srgbClr val="00457C"/>
      </a:accent1>
      <a:accent2>
        <a:srgbClr val="ED9D00"/>
      </a:accent2>
      <a:accent3>
        <a:srgbClr val="005396"/>
      </a:accent3>
      <a:accent4>
        <a:srgbClr val="FFAB07"/>
      </a:accent4>
      <a:accent5>
        <a:srgbClr val="0061AF"/>
      </a:accent5>
      <a:accent6>
        <a:srgbClr val="FFB421"/>
      </a:accent6>
      <a:hlink>
        <a:srgbClr val="00457C"/>
      </a:hlink>
      <a:folHlink>
        <a:srgbClr val="ED9D0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hank you">
  <a:themeElements>
    <a:clrScheme name="Personnalisé 1">
      <a:dk1>
        <a:srgbClr val="00457C"/>
      </a:dk1>
      <a:lt1>
        <a:srgbClr val="FFFFFF"/>
      </a:lt1>
      <a:dk2>
        <a:srgbClr val="00457C"/>
      </a:dk2>
      <a:lt2>
        <a:srgbClr val="FFFFFF"/>
      </a:lt2>
      <a:accent1>
        <a:srgbClr val="00457C"/>
      </a:accent1>
      <a:accent2>
        <a:srgbClr val="ED9D00"/>
      </a:accent2>
      <a:accent3>
        <a:srgbClr val="005396"/>
      </a:accent3>
      <a:accent4>
        <a:srgbClr val="FFAB07"/>
      </a:accent4>
      <a:accent5>
        <a:srgbClr val="0061AF"/>
      </a:accent5>
      <a:accent6>
        <a:srgbClr val="FFB421"/>
      </a:accent6>
      <a:hlink>
        <a:srgbClr val="00457C"/>
      </a:hlink>
      <a:folHlink>
        <a:srgbClr val="ED9D0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fb10ec26-9e8b-4c26-8abf-426393b0bdfa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AED07D2E559424F94E7FB9CBD9AB9E8" ma:contentTypeVersion="8" ma:contentTypeDescription="Crée un document." ma:contentTypeScope="" ma:versionID="206f693fe51db8010fda8d5c8f957b8a">
  <xsd:schema xmlns:xsd="http://www.w3.org/2001/XMLSchema" xmlns:xs="http://www.w3.org/2001/XMLSchema" xmlns:p="http://schemas.microsoft.com/office/2006/metadata/properties" xmlns:ns3="fb10ec26-9e8b-4c26-8abf-426393b0bdfa" targetNamespace="http://schemas.microsoft.com/office/2006/metadata/properties" ma:root="true" ma:fieldsID="ae6c7d0053a9a786884ce768229dd898" ns3:_="">
    <xsd:import namespace="fb10ec26-9e8b-4c26-8abf-426393b0bdf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_activity" minOccurs="0"/>
                <xsd:element ref="ns3:MediaServiceObjectDetectorVersions" minOccurs="0"/>
                <xsd:element ref="ns3:MediaServiceSearchProperties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10ec26-9e8b-4c26-8abf-426393b0bd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activity" ma:index="12" nillable="true" ma:displayName="_activity" ma:hidden="true" ma:internalName="_activity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3F108CB-2027-4000-A6C4-AC7A1C76B945}">
  <ds:schemaRefs>
    <ds:schemaRef ds:uri="http://purl.org/dc/terms/"/>
    <ds:schemaRef ds:uri="fb10ec26-9e8b-4c26-8abf-426393b0bdfa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purl.org/dc/dcmitype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E0B9EF33-18C1-4D47-8A11-A15671B3FFB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b10ec26-9e8b-4c26-8abf-426393b0bdf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C898C3E-8F68-49F7-A759-9203F925B22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1037</Words>
  <Application>Microsoft Office PowerPoint</Application>
  <PresentationFormat>Widescreen</PresentationFormat>
  <Paragraphs>120</Paragraphs>
  <Slides>13</Slides>
  <Notes>8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5</vt:i4>
      </vt:variant>
      <vt:variant>
        <vt:lpstr>Títulos de slides</vt:lpstr>
      </vt:variant>
      <vt:variant>
        <vt:i4>13</vt:i4>
      </vt:variant>
    </vt:vector>
  </HeadingPairs>
  <TitlesOfParts>
    <vt:vector size="26" baseType="lpstr">
      <vt:lpstr>Arial</vt:lpstr>
      <vt:lpstr>Arial Narrow</vt:lpstr>
      <vt:lpstr>Arial Nova</vt:lpstr>
      <vt:lpstr>Calibri</vt:lpstr>
      <vt:lpstr>Calibri Light</vt:lpstr>
      <vt:lpstr>Open Sans</vt:lpstr>
      <vt:lpstr>Times New Roman</vt:lpstr>
      <vt:lpstr>Wingdings</vt:lpstr>
      <vt:lpstr>1_Cover page</vt:lpstr>
      <vt:lpstr>Summary </vt:lpstr>
      <vt:lpstr>Chapters</vt:lpstr>
      <vt:lpstr>Content </vt:lpstr>
      <vt:lpstr>Thank you</vt:lpstr>
      <vt:lpstr>Apresentação do PowerPoint</vt:lpstr>
      <vt:lpstr>Apresentação do PowerPoint</vt:lpstr>
      <vt:lpstr>Understanding public spending trends for infrastructure in developing countries</vt:lpstr>
      <vt:lpstr> There is evidence of a pronounced capital bias in road expenditure, which leads to growing investment liabilities due to asset deterioration </vt:lpstr>
      <vt:lpstr>SSA Road Sector Financing: Findings I</vt:lpstr>
      <vt:lpstr>SSA Road Sector Financing: Findings II</vt:lpstr>
      <vt:lpstr>Apresentação do PowerPoint</vt:lpstr>
      <vt:lpstr>Apresentação do PowerPoint</vt:lpstr>
      <vt:lpstr>Potential economic cost of road disruption due to flooding in Mozambique </vt:lpstr>
      <vt:lpstr>Apresentação do PowerPoint</vt:lpstr>
      <vt:lpstr>Apresentação do PowerPoint</vt:lpstr>
      <vt:lpstr>Apresentação do PowerPoint</vt:lpstr>
      <vt:lpstr>Thank you for your attention!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Aipcr Piarc</dc:creator>
  <cp:lastModifiedBy>Calado Ouana</cp:lastModifiedBy>
  <cp:revision>293</cp:revision>
  <dcterms:created xsi:type="dcterms:W3CDTF">2019-10-28T10:19:34Z</dcterms:created>
  <dcterms:modified xsi:type="dcterms:W3CDTF">2025-11-11T18:33:16Z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0x010100BAED07D2E559424F94E7FB9CBD9AB9E8</vt:lpwstr>
  </property>
  <property fmtid="{D5CDD505-2E9C-101B-9397-08002B2CF9AE}" pid="3" name="MSIP_Label_5a024da7-7918-49c2-a744-b84d0bf2c679_Enabled">
    <vt:lpwstr>true</vt:lpwstr>
  </property>
  <property fmtid="{D5CDD505-2E9C-101B-9397-08002B2CF9AE}" pid="4" name="MSIP_Label_5a024da7-7918-49c2-a744-b84d0bf2c679_SetDate">
    <vt:lpwstr>2025-08-25T05:49:27Z</vt:lpwstr>
  </property>
  <property fmtid="{D5CDD505-2E9C-101B-9397-08002B2CF9AE}" pid="5" name="MSIP_Label_5a024da7-7918-49c2-a744-b84d0bf2c679_Method">
    <vt:lpwstr>Standard</vt:lpwstr>
  </property>
  <property fmtid="{D5CDD505-2E9C-101B-9397-08002B2CF9AE}" pid="6" name="MSIP_Label_5a024da7-7918-49c2-a744-b84d0bf2c679_Name">
    <vt:lpwstr>General</vt:lpwstr>
  </property>
  <property fmtid="{D5CDD505-2E9C-101B-9397-08002B2CF9AE}" pid="7" name="MSIP_Label_5a024da7-7918-49c2-a744-b84d0bf2c679_SiteId">
    <vt:lpwstr>24236235-bb51-454e-8f47-206699c7e33b</vt:lpwstr>
  </property>
  <property fmtid="{D5CDD505-2E9C-101B-9397-08002B2CF9AE}" pid="8" name="MSIP_Label_5a024da7-7918-49c2-a744-b84d0bf2c679_ActionId">
    <vt:lpwstr>d158648b-d746-42b6-b074-8318921327ed</vt:lpwstr>
  </property>
  <property fmtid="{D5CDD505-2E9C-101B-9397-08002B2CF9AE}" pid="9" name="MSIP_Label_5a024da7-7918-49c2-a744-b84d0bf2c679_ContentBits">
    <vt:lpwstr>1</vt:lpwstr>
  </property>
  <property fmtid="{D5CDD505-2E9C-101B-9397-08002B2CF9AE}" pid="10" name="MSIP_Label_5a024da7-7918-49c2-a744-b84d0bf2c679_Tag">
    <vt:lpwstr>10, 3, 0, 1</vt:lpwstr>
  </property>
  <property fmtid="{D5CDD505-2E9C-101B-9397-08002B2CF9AE}" pid="11" name="ClassificationContentMarkingHeaderLocations">
    <vt:lpwstr>1_Cover page:3\Summary :3\Chapters:3\Content :3\Thank you:3</vt:lpwstr>
  </property>
  <property fmtid="{D5CDD505-2E9C-101B-9397-08002B2CF9AE}" pid="12" name="ClassificationContentMarkingHeaderText">
    <vt:lpwstr>Sensitivity - General</vt:lpwstr>
  </property>
  <property fmtid="{D5CDD505-2E9C-101B-9397-08002B2CF9AE}" pid="13" name="MSIP_Label_f1bf45b6-5649-4236-82a3-f45024cd282e_Enabled">
    <vt:lpwstr>true</vt:lpwstr>
  </property>
  <property fmtid="{D5CDD505-2E9C-101B-9397-08002B2CF9AE}" pid="14" name="MSIP_Label_f1bf45b6-5649-4236-82a3-f45024cd282e_SetDate">
    <vt:lpwstr>2025-11-04T10:34:18Z</vt:lpwstr>
  </property>
  <property fmtid="{D5CDD505-2E9C-101B-9397-08002B2CF9AE}" pid="15" name="MSIP_Label_f1bf45b6-5649-4236-82a3-f45024cd282e_Method">
    <vt:lpwstr>Standard</vt:lpwstr>
  </property>
  <property fmtid="{D5CDD505-2E9C-101B-9397-08002B2CF9AE}" pid="16" name="MSIP_Label_f1bf45b6-5649-4236-82a3-f45024cd282e_Name">
    <vt:lpwstr>Official Use Only</vt:lpwstr>
  </property>
  <property fmtid="{D5CDD505-2E9C-101B-9397-08002B2CF9AE}" pid="17" name="MSIP_Label_f1bf45b6-5649-4236-82a3-f45024cd282e_SiteId">
    <vt:lpwstr>31a2fec0-266b-4c67-b56e-2796d8f59c36</vt:lpwstr>
  </property>
  <property fmtid="{D5CDD505-2E9C-101B-9397-08002B2CF9AE}" pid="18" name="MSIP_Label_f1bf45b6-5649-4236-82a3-f45024cd282e_ActionId">
    <vt:lpwstr>9426adb2-de22-4636-9129-9ededd1ade6d</vt:lpwstr>
  </property>
  <property fmtid="{D5CDD505-2E9C-101B-9397-08002B2CF9AE}" pid="19" name="MSIP_Label_f1bf45b6-5649-4236-82a3-f45024cd282e_ContentBits">
    <vt:lpwstr>2</vt:lpwstr>
  </property>
  <property fmtid="{D5CDD505-2E9C-101B-9397-08002B2CF9AE}" pid="20" name="MSIP_Label_f1bf45b6-5649-4236-82a3-f45024cd282e_Tag">
    <vt:lpwstr>10, 3, 0, 1</vt:lpwstr>
  </property>
  <property fmtid="{D5CDD505-2E9C-101B-9397-08002B2CF9AE}" pid="21" name="ClassificationContentMarkingFooterLocations">
    <vt:lpwstr>1_Cover page:4\Summary :4\Chapters:4\Content :4\Thank you:4</vt:lpwstr>
  </property>
  <property fmtid="{D5CDD505-2E9C-101B-9397-08002B2CF9AE}" pid="22" name="ClassificationContentMarkingFooterText">
    <vt:lpwstr>Official Use Only</vt:lpwstr>
  </property>
</Properties>
</file>