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7" r:id="rId4"/>
    <p:sldMasterId id="2147483695" r:id="rId5"/>
    <p:sldMasterId id="2147483702" r:id="rId6"/>
    <p:sldMasterId id="2147483648" r:id="rId7"/>
    <p:sldMasterId id="2147483721" r:id="rId8"/>
  </p:sldMasterIdLst>
  <p:notesMasterIdLst>
    <p:notesMasterId r:id="rId29"/>
  </p:notesMasterIdLst>
  <p:handoutMasterIdLst>
    <p:handoutMasterId r:id="rId30"/>
  </p:handoutMasterIdLst>
  <p:sldIdLst>
    <p:sldId id="310" r:id="rId9"/>
    <p:sldId id="1100" r:id="rId10"/>
    <p:sldId id="1101" r:id="rId11"/>
    <p:sldId id="1104" r:id="rId12"/>
    <p:sldId id="1103" r:id="rId13"/>
    <p:sldId id="1114" r:id="rId14"/>
    <p:sldId id="1115" r:id="rId15"/>
    <p:sldId id="1116" r:id="rId16"/>
    <p:sldId id="1117" r:id="rId17"/>
    <p:sldId id="1083" r:id="rId18"/>
    <p:sldId id="1110" r:id="rId19"/>
    <p:sldId id="1111" r:id="rId20"/>
    <p:sldId id="1108" r:id="rId21"/>
    <p:sldId id="1106" r:id="rId22"/>
    <p:sldId id="1118" r:id="rId23"/>
    <p:sldId id="1119" r:id="rId24"/>
    <p:sldId id="1107" r:id="rId25"/>
    <p:sldId id="1112" r:id="rId26"/>
    <p:sldId id="1113" r:id="rId27"/>
    <p:sldId id="322" r:id="rId28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" initials="PMQ" lastIdx="1" clrIdx="0">
    <p:extLst>
      <p:ext uri="{19B8F6BF-5375-455C-9EA6-DF929625EA0E}">
        <p15:presenceInfo xmlns:p15="http://schemas.microsoft.com/office/powerpoint/2012/main" userId="PATRI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D00"/>
    <a:srgbClr val="BEE395"/>
    <a:srgbClr val="CCECFF"/>
    <a:srgbClr val="00457C"/>
    <a:srgbClr val="000000"/>
    <a:srgbClr val="CCCCFF"/>
    <a:srgbClr val="FFFF00"/>
    <a:srgbClr val="99FF66"/>
    <a:srgbClr val="9999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8" autoAdjust="0"/>
    <p:restoredTop sz="94694" autoAdjust="0"/>
  </p:normalViewPr>
  <p:slideViewPr>
    <p:cSldViewPr snapToGrid="0" showGuides="1">
      <p:cViewPr varScale="1">
        <p:scale>
          <a:sx n="87" d="100"/>
          <a:sy n="87" d="100"/>
        </p:scale>
        <p:origin x="427" y="67"/>
      </p:cViewPr>
      <p:guideLst>
        <p:guide orient="horz" pos="197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204"/>
    </p:cViewPr>
  </p:sorterViewPr>
  <p:notesViewPr>
    <p:cSldViewPr snapToGrid="0" showGuides="1">
      <p:cViewPr varScale="1">
        <p:scale>
          <a:sx n="66" d="100"/>
          <a:sy n="66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0E9DE95-B839-4AB1-B120-27845D3209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BE482A-D82B-412F-A54E-E454DB9C35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340853E-C656-47B6-8FE3-175E5667AB6E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380932-8C88-4740-ADAF-2BDF6CF69B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942926-C02B-4593-9BFD-630777B057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A5F4D50-401C-4B4F-ABF9-423C9A3708C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829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8898443-B822-42D5-80AC-374CE1E6419D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C034FB0-3D88-4984-8793-EDC0907987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06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34FB0-3D88-4984-8793-EDC0907987C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583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34FB0-3D88-4984-8793-EDC0907987C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235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BC077-369F-4705-0451-86D5E5F1A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0F4226-94D6-847D-5231-0EB2EE5C62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F3A942-6C01-DFBB-CAE8-B5F54633B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15373-2AF6-F669-1D72-995EF8D96D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34FB0-3D88-4984-8793-EDC0907987C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809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5FED1-0D43-12EF-463C-FD798BEA3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995EE5-538C-1BB3-217D-E72959F104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0E788A-D2DA-2358-B4BE-D0647853A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477C8-89E3-F419-17A3-8F93882DE9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34FB0-3D88-4984-8793-EDC0907987C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238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34FB0-3D88-4984-8793-EDC0907987C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57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.jpeg"/><Relationship Id="rId11" Type="http://schemas.openxmlformats.org/officeDocument/2006/relationships/image" Target="../media/image8.png"/><Relationship Id="rId5" Type="http://schemas.openxmlformats.org/officeDocument/2006/relationships/image" Target="../media/image20.png"/><Relationship Id="rId10" Type="http://schemas.openxmlformats.org/officeDocument/2006/relationships/image" Target="../media/image7.jpeg"/><Relationship Id="rId4" Type="http://schemas.openxmlformats.org/officeDocument/2006/relationships/image" Target="../media/image19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98986D3-C59F-426A-9EE0-D4B270CE69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6344" y="2946068"/>
            <a:ext cx="7356749" cy="4778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Name of the speaker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B13E4CD-13B6-4B4B-81E0-224E0B9C6C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16344" y="3452222"/>
            <a:ext cx="7356749" cy="543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Position and organisation of the speaker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6AC509A-F52D-4B2D-9A0D-FBE97F1989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689" y="2117472"/>
            <a:ext cx="11090274" cy="740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rgbClr val="00457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70E2645A-7196-4F18-9D1D-8687E62537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0126" y="3972076"/>
            <a:ext cx="9736183" cy="3928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/>
              <a:t>Title of the workshop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8645B6-D29E-479E-821B-BE946B0848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16344" y="4381529"/>
            <a:ext cx="7388030" cy="39286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latin typeface="Arial Narrow" panose="020B0606020202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                                 12-14 </a:t>
            </a:r>
            <a:r>
              <a:rPr lang="fr-FR" dirty="0" err="1"/>
              <a:t>November</a:t>
            </a:r>
            <a:r>
              <a:rPr lang="fr-FR" dirty="0"/>
              <a:t>, 2025 / Maputo, Mozambique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52F900-DFCA-45EA-9C74-55A6FC3BA2D6}"/>
              </a:ext>
            </a:extLst>
          </p:cNvPr>
          <p:cNvSpPr/>
          <p:nvPr userDrawn="1"/>
        </p:nvSpPr>
        <p:spPr>
          <a:xfrm>
            <a:off x="550863" y="6374206"/>
            <a:ext cx="11090274" cy="483794"/>
          </a:xfrm>
          <a:prstGeom prst="rect">
            <a:avLst/>
          </a:pr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7E3C9D3-8465-4929-B67F-36A290B5EE12}"/>
              </a:ext>
            </a:extLst>
          </p:cNvPr>
          <p:cNvSpPr txBox="1"/>
          <p:nvPr userDrawn="1"/>
        </p:nvSpPr>
        <p:spPr>
          <a:xfrm>
            <a:off x="550689" y="6462214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/>
                </a:solidFill>
                <a:latin typeface="Arial Narrow" panose="020B0606020202030204" pitchFamily="34" charset="0"/>
              </a:rPr>
              <a:t>World Road Association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/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D7A057A-6787-406F-9392-487D79F16B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90"/>
          <a:stretch/>
        </p:blipFill>
        <p:spPr>
          <a:xfrm>
            <a:off x="990203" y="4884796"/>
            <a:ext cx="1898051" cy="1146354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4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6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8"/>
          <p:cNvSpPr>
            <a:spLocks noChangeArrowheads="1"/>
          </p:cNvSpPr>
          <p:nvPr userDrawn="1"/>
        </p:nvSpPr>
        <p:spPr bwMode="auto">
          <a:xfrm>
            <a:off x="627018" y="2365538"/>
            <a:ext cx="628119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 descr="야외, 하늘, 구름, 지상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FEBFCC1-6295-21CF-137C-E899461B34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2" b="19923"/>
          <a:stretch>
            <a:fillRect/>
          </a:stretch>
        </p:blipFill>
        <p:spPr>
          <a:xfrm>
            <a:off x="550689" y="457200"/>
            <a:ext cx="3613665" cy="1572263"/>
          </a:xfrm>
          <a:prstGeom prst="rect">
            <a:avLst/>
          </a:prstGeom>
        </p:spPr>
      </p:pic>
      <p:pic>
        <p:nvPicPr>
          <p:cNvPr id="8" name="그림 7" descr="야외, 의류, 사람, 하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48A12C5-17D9-6964-AD00-7DDD536A8C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25"/>
          <a:stretch>
            <a:fillRect/>
          </a:stretch>
        </p:blipFill>
        <p:spPr>
          <a:xfrm>
            <a:off x="4240683" y="457200"/>
            <a:ext cx="3548970" cy="1572263"/>
          </a:xfrm>
          <a:prstGeom prst="rect">
            <a:avLst/>
          </a:prstGeom>
        </p:spPr>
      </p:pic>
      <p:pic>
        <p:nvPicPr>
          <p:cNvPr id="15" name="그림 14" descr="야외, 지상, 콘크리트 다리, 다리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71FC9E1-8A06-5A5C-60C2-C79625401E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44"/>
          <a:stretch>
            <a:fillRect/>
          </a:stretch>
        </p:blipFill>
        <p:spPr>
          <a:xfrm>
            <a:off x="7865981" y="457200"/>
            <a:ext cx="3774981" cy="1572263"/>
          </a:xfrm>
          <a:prstGeom prst="rect">
            <a:avLst/>
          </a:prstGeom>
        </p:spPr>
      </p:pic>
      <p:pic>
        <p:nvPicPr>
          <p:cNvPr id="28" name="Picture 7" descr="imagesbank">
            <a:extLst>
              <a:ext uri="{FF2B5EF4-FFF2-40B4-BE49-F238E27FC236}">
                <a16:creationId xmlns:a16="http://schemas.microsoft.com/office/drawing/2014/main" id="{CC980BF9-85F3-5BC4-4126-8FD3722C4E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381" y="5221887"/>
            <a:ext cx="1997971" cy="627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1" descr="LOGOTIPO_ANE E FUNDO_TRANSPARENTE-01">
            <a:extLst>
              <a:ext uri="{FF2B5EF4-FFF2-40B4-BE49-F238E27FC236}">
                <a16:creationId xmlns:a16="http://schemas.microsoft.com/office/drawing/2014/main" id="{75555FC3-269B-7679-C700-A21E5FF7CA3D}"/>
              </a:ext>
            </a:extLst>
          </p:cNvPr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18994" r="5333" b="21214"/>
          <a:stretch>
            <a:fillRect/>
          </a:stretch>
        </p:blipFill>
        <p:spPr bwMode="auto">
          <a:xfrm>
            <a:off x="7694399" y="5203237"/>
            <a:ext cx="1297329" cy="73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4" descr="Logo&#10;&#10;Description automatically generated">
            <a:extLst>
              <a:ext uri="{FF2B5EF4-FFF2-40B4-BE49-F238E27FC236}">
                <a16:creationId xmlns:a16="http://schemas.microsoft.com/office/drawing/2014/main" id="{0800577C-6048-05BE-AC25-B2FF3147FDB9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775" y="5109473"/>
            <a:ext cx="1202318" cy="913698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E3963AF2-19A6-EEA7-4286-D630D1DF79A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248513" y="5001123"/>
            <a:ext cx="1560548" cy="11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32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3" name="Image 2" descr="Une image contenant train, voie, extérieur, scène&#10;&#10;Description générée automatiquement">
            <a:extLst>
              <a:ext uri="{FF2B5EF4-FFF2-40B4-BE49-F238E27FC236}">
                <a16:creationId xmlns:a16="http://schemas.microsoft.com/office/drawing/2014/main" id="{CB0D8573-BD59-4554-9733-0D6A88FCBF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2"/>
            <a:ext cx="11108892" cy="224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1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95562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EA30-D396-4539-85C6-24EBC2976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9976A-5FDE-45E4-A77C-9CBC72E243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73A1559-2EC2-4600-84CE-9F66909C88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8866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69843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459028"/>
            <a:ext cx="11097491" cy="671086"/>
          </a:xfrm>
          <a:prstGeom prst="rect">
            <a:avLst/>
          </a:prstGeom>
        </p:spPr>
        <p:txBody>
          <a:bodyPr/>
          <a:lstStyle>
            <a:lvl1pPr algn="ctr"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attention!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B31504B-0412-40E4-9F52-3641107574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23452" y="1683651"/>
            <a:ext cx="4317468" cy="593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Name of the speaker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9FBA3AA-F47A-45C6-9F1D-ED506AB585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3452" y="2944102"/>
            <a:ext cx="4319067" cy="428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000" b="1" kern="1200" smtClean="0">
                <a:solidFill>
                  <a:srgbClr val="00457D"/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Enter email </a:t>
            </a:r>
            <a:r>
              <a:rPr lang="fr-FR" dirty="0" err="1"/>
              <a:t>address</a:t>
            </a:r>
            <a:endParaRPr lang="fr-FR" dirty="0"/>
          </a:p>
        </p:txBody>
      </p:sp>
      <p:pic>
        <p:nvPicPr>
          <p:cNvPr id="16" name="Image 1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4B58650-8DFD-41D6-AC95-23D8C201F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8103" y="1937053"/>
            <a:ext cx="523896" cy="523896"/>
          </a:xfrm>
          <a:prstGeom prst="rect">
            <a:avLst/>
          </a:prstGeom>
        </p:spPr>
      </p:pic>
      <p:pic>
        <p:nvPicPr>
          <p:cNvPr id="18" name="Image 17" descr="Une image contenant roue, dessin&#10;&#10;Description générée automatiquement">
            <a:extLst>
              <a:ext uri="{FF2B5EF4-FFF2-40B4-BE49-F238E27FC236}">
                <a16:creationId xmlns:a16="http://schemas.microsoft.com/office/drawing/2014/main" id="{A9C0E22B-0C13-41B2-AE35-9C79429772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909" y="1937053"/>
            <a:ext cx="523896" cy="523896"/>
          </a:xfrm>
          <a:prstGeom prst="rect">
            <a:avLst/>
          </a:prstGeom>
        </p:spPr>
      </p:pic>
      <p:pic>
        <p:nvPicPr>
          <p:cNvPr id="20" name="Image 1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047B379-C54E-41C6-96B2-F8AF6F3E17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2735" y="3221652"/>
            <a:ext cx="523896" cy="523896"/>
          </a:xfrm>
          <a:prstGeom prst="rect">
            <a:avLst/>
          </a:prstGeom>
        </p:spPr>
      </p:pic>
      <p:pic>
        <p:nvPicPr>
          <p:cNvPr id="22" name="Image 2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3CA129E-B24E-4A4C-A46E-6B68586938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8103" y="3224115"/>
            <a:ext cx="523896" cy="523896"/>
          </a:xfrm>
          <a:prstGeom prst="rect">
            <a:avLst/>
          </a:prstGeom>
        </p:spPr>
      </p:pic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8194B4BA-969C-4B47-80E8-1ADE2BF48A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3452" y="2305418"/>
            <a:ext cx="4317468" cy="518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Position of the speaker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35E757-ECB6-4D4D-9282-D25BCE972143}"/>
              </a:ext>
            </a:extLst>
          </p:cNvPr>
          <p:cNvSpPr/>
          <p:nvPr userDrawn="1"/>
        </p:nvSpPr>
        <p:spPr>
          <a:xfrm>
            <a:off x="8587103" y="2626903"/>
            <a:ext cx="165350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@</a:t>
            </a:r>
            <a:r>
              <a:rPr lang="fr-FR" sz="1700" dirty="0" err="1">
                <a:latin typeface="Arial Narrow" panose="020B0606020202030204" pitchFamily="34" charset="0"/>
              </a:rPr>
              <a:t>PIARC_Roads</a:t>
            </a:r>
            <a:endParaRPr lang="fr-FR" sz="1700" dirty="0">
              <a:latin typeface="Arial Narrow" panose="020B0606020202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0C51BC-F676-4984-A943-BBF90E53B885}"/>
              </a:ext>
            </a:extLst>
          </p:cNvPr>
          <p:cNvSpPr/>
          <p:nvPr userDrawn="1"/>
        </p:nvSpPr>
        <p:spPr>
          <a:xfrm>
            <a:off x="10240612" y="2495723"/>
            <a:ext cx="1778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World Road Association PIARC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1E16AF-4DFF-4D8D-AF3F-CF70162855C4}"/>
              </a:ext>
            </a:extLst>
          </p:cNvPr>
          <p:cNvSpPr/>
          <p:nvPr userDrawn="1"/>
        </p:nvSpPr>
        <p:spPr>
          <a:xfrm>
            <a:off x="8529759" y="3805438"/>
            <a:ext cx="1778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World Road Association PIARC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923866-3DD0-4F46-BFEE-D678954C7E2D}"/>
              </a:ext>
            </a:extLst>
          </p:cNvPr>
          <p:cNvSpPr/>
          <p:nvPr userDrawn="1"/>
        </p:nvSpPr>
        <p:spPr>
          <a:xfrm>
            <a:off x="10240612" y="3800746"/>
            <a:ext cx="1778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World Road Association PIARC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D5F4A3-7BDC-46C0-A023-333366ABC0A3}"/>
              </a:ext>
            </a:extLst>
          </p:cNvPr>
          <p:cNvSpPr/>
          <p:nvPr userDrawn="1"/>
        </p:nvSpPr>
        <p:spPr>
          <a:xfrm>
            <a:off x="9034087" y="4504570"/>
            <a:ext cx="1778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fr-FR" sz="2000" b="1" dirty="0">
                <a:solidFill>
                  <a:srgbClr val="ED9D00"/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8BC39445-9F9E-462D-924E-8172B4D642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23453" y="3465720"/>
            <a:ext cx="4319067" cy="42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@twitter</a:t>
            </a:r>
          </a:p>
        </p:txBody>
      </p:sp>
      <p:pic>
        <p:nvPicPr>
          <p:cNvPr id="35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D7A057A-6787-406F-9392-487D79F16B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90"/>
          <a:stretch/>
        </p:blipFill>
        <p:spPr>
          <a:xfrm>
            <a:off x="520584" y="1459123"/>
            <a:ext cx="1466495" cy="88571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91B92F5-C0FA-1660-CDDD-7732E7CBDAB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49063" y="4922121"/>
            <a:ext cx="11095682" cy="1572904"/>
          </a:xfrm>
          <a:prstGeom prst="rect">
            <a:avLst/>
          </a:prstGeom>
        </p:spPr>
      </p:pic>
      <p:pic>
        <p:nvPicPr>
          <p:cNvPr id="13" name="Picture 7" descr="imagesbank">
            <a:extLst>
              <a:ext uri="{FF2B5EF4-FFF2-40B4-BE49-F238E27FC236}">
                <a16:creationId xmlns:a16="http://schemas.microsoft.com/office/drawing/2014/main" id="{1E164FB9-6E6B-D4B5-1E61-35068F30288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82" y="2626903"/>
            <a:ext cx="2216430" cy="696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 descr="LOGOTIPO_ANE E FUNDO_TRANSPARENTE-01">
            <a:extLst>
              <a:ext uri="{FF2B5EF4-FFF2-40B4-BE49-F238E27FC236}">
                <a16:creationId xmlns:a16="http://schemas.microsoft.com/office/drawing/2014/main" id="{5AF5CE99-0127-4220-8C23-6DFEFD6567E8}"/>
              </a:ext>
            </a:extLst>
          </p:cNvPr>
          <p:cNvPicPr>
            <a:picLocks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18994" r="5333" b="21214"/>
          <a:stretch>
            <a:fillRect/>
          </a:stretch>
        </p:blipFill>
        <p:spPr bwMode="auto">
          <a:xfrm>
            <a:off x="678049" y="3603636"/>
            <a:ext cx="1202318" cy="696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Logo&#10;&#10;Description automatically generated">
            <a:extLst>
              <a:ext uri="{FF2B5EF4-FFF2-40B4-BE49-F238E27FC236}">
                <a16:creationId xmlns:a16="http://schemas.microsoft.com/office/drawing/2014/main" id="{E45B7940-BB28-3B72-1841-180777CA2898}"/>
              </a:ext>
            </a:extLst>
          </p:cNvPr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23" y="3487341"/>
            <a:ext cx="1113598" cy="838484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CD7EEBAC-E07A-7552-697A-34C93A94411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041896" y="1442434"/>
            <a:ext cx="1416649" cy="104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7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6"/>
            <a:ext cx="6894966" cy="41036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F2AC08E-000F-4F51-9F8C-E0FA341C71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45830" y="561068"/>
            <a:ext cx="4197112" cy="542857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746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6" name="Image 5" descr="Une image contenant montagne, train, extérieur, pont&#10;&#10;Description générée automatiquement">
            <a:extLst>
              <a:ext uri="{FF2B5EF4-FFF2-40B4-BE49-F238E27FC236}">
                <a16:creationId xmlns:a16="http://schemas.microsoft.com/office/drawing/2014/main" id="{683AD6D3-058E-4DA1-915A-489EA03D3B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9917" y="561068"/>
            <a:ext cx="4191220" cy="56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5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4" name="Image 3" descr="Une image contenant plante, arbre, vue, couvert&#10;&#10;Description générée automatiquement">
            <a:extLst>
              <a:ext uri="{FF2B5EF4-FFF2-40B4-BE49-F238E27FC236}">
                <a16:creationId xmlns:a16="http://schemas.microsoft.com/office/drawing/2014/main" id="{E81027A4-08F4-4061-B032-E6C1740B71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737" y="570998"/>
            <a:ext cx="4219400" cy="562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8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6" name="Image 5" descr="Une image contenant voie, train, herbe, montagne&#10;&#10;Description générée automatiquement">
            <a:extLst>
              <a:ext uri="{FF2B5EF4-FFF2-40B4-BE49-F238E27FC236}">
                <a16:creationId xmlns:a16="http://schemas.microsoft.com/office/drawing/2014/main" id="{0B4E3409-BE52-42E7-A5AD-FEEFB0C1C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0981" y="561068"/>
            <a:ext cx="4190156" cy="56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4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36FAD6EA-10FB-4E78-9035-38CF409E84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0863" y="3814042"/>
            <a:ext cx="11090274" cy="224385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5099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4" name="Image 3" descr="Une image contenant bâtiment, circuit, route&#10;&#10;Description générée automatiquement">
            <a:extLst>
              <a:ext uri="{FF2B5EF4-FFF2-40B4-BE49-F238E27FC236}">
                <a16:creationId xmlns:a16="http://schemas.microsoft.com/office/drawing/2014/main" id="{FA952338-AC4B-4DBC-843D-21C160929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1"/>
            <a:ext cx="11090274" cy="22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2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3" name="Image 2" descr="Une image contenant scène, voie, route, train&#10;&#10;Description générée automatiquement">
            <a:extLst>
              <a:ext uri="{FF2B5EF4-FFF2-40B4-BE49-F238E27FC236}">
                <a16:creationId xmlns:a16="http://schemas.microsoft.com/office/drawing/2014/main" id="{1B18A8C4-0E27-42D8-800B-CD19B2F583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2"/>
            <a:ext cx="11103428" cy="224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4" name="Image 3" descr="Une image contenant extérieur, route, nature, montagne&#10;&#10;Description générée automatiquement">
            <a:extLst>
              <a:ext uri="{FF2B5EF4-FFF2-40B4-BE49-F238E27FC236}">
                <a16:creationId xmlns:a16="http://schemas.microsoft.com/office/drawing/2014/main" id="{E71763A9-529A-4AA7-8F99-EE27FC6D9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2"/>
            <a:ext cx="11093882" cy="224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00FB1D-7FB1-41CF-844E-1F3520F54467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B03B26-BDC0-41C6-8DF3-C7F1E875F2C3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D9D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101CC-40D6-058A-9BF7-F6D3E9B6F8C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0541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 - General</a:t>
            </a:r>
          </a:p>
        </p:txBody>
      </p:sp>
    </p:spTree>
    <p:extLst>
      <p:ext uri="{BB962C8B-B14F-4D97-AF65-F5344CB8AC3E}">
        <p14:creationId xmlns:p14="http://schemas.microsoft.com/office/powerpoint/2010/main" val="231987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1D71CFA-D91E-4DEC-9100-F58C1A5438A0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•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564A6A4B-9DB7-4C6E-8F7C-1E2BC036743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A7C212-7ABC-675F-A51C-C7372008CDB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0541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 - General</a:t>
            </a:r>
          </a:p>
        </p:txBody>
      </p:sp>
    </p:spTree>
    <p:extLst>
      <p:ext uri="{BB962C8B-B14F-4D97-AF65-F5344CB8AC3E}">
        <p14:creationId xmlns:p14="http://schemas.microsoft.com/office/powerpoint/2010/main" val="425146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48" r:id="rId2"/>
    <p:sldLayoutId id="2147483749" r:id="rId3"/>
    <p:sldLayoutId id="214748375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33" userDrawn="1">
          <p15:clr>
            <a:srgbClr val="F26B43"/>
          </p15:clr>
        </p15:guide>
        <p15:guide id="2" orient="horz" pos="413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1B15804-3C59-4CE5-B41F-C4A6DB40E9C1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•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71EEACED-4FC7-4571-9ACA-7F8151F8026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3B303F-BBE6-A855-A648-08D2DC885CD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0541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 - General</a:t>
            </a:r>
          </a:p>
        </p:txBody>
      </p:sp>
    </p:spTree>
    <p:extLst>
      <p:ext uri="{BB962C8B-B14F-4D97-AF65-F5344CB8AC3E}">
        <p14:creationId xmlns:p14="http://schemas.microsoft.com/office/powerpoint/2010/main" val="397876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12" r:id="rId2"/>
    <p:sldLayoutId id="2147483752" r:id="rId3"/>
    <p:sldLayoutId id="2147483755" r:id="rId4"/>
    <p:sldLayoutId id="214748375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A0F6EAC-293B-419E-8979-A060C1AEF5C0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•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1CC25B36-022B-4EAD-AE28-86A5EEBE4D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B1E426-A078-1D2A-73C2-90FC0A62BEC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0541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 - General</a:t>
            </a:r>
          </a:p>
        </p:txBody>
      </p:sp>
    </p:spTree>
    <p:extLst>
      <p:ext uri="{BB962C8B-B14F-4D97-AF65-F5344CB8AC3E}">
        <p14:creationId xmlns:p14="http://schemas.microsoft.com/office/powerpoint/2010/main" val="84672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422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603896-61A3-7C71-53DD-923107B4647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0541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 - General</a:t>
            </a:r>
          </a:p>
        </p:txBody>
      </p:sp>
    </p:spTree>
    <p:extLst>
      <p:ext uri="{BB962C8B-B14F-4D97-AF65-F5344CB8AC3E}">
        <p14:creationId xmlns:p14="http://schemas.microsoft.com/office/powerpoint/2010/main" val="287866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e.vandenbossche@brrc.be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fif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g"/><Relationship Id="rId5" Type="http://schemas.openxmlformats.org/officeDocument/2006/relationships/image" Target="../media/image27.jfif"/><Relationship Id="rId4" Type="http://schemas.openxmlformats.org/officeDocument/2006/relationships/image" Target="../media/image26.jf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047D556F-B543-1D8B-B3E1-DF9500EAAF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27734" y="4056520"/>
            <a:ext cx="9736183" cy="543235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en-US" dirty="0"/>
              <a:t>Improvement</a:t>
            </a:r>
            <a:r>
              <a:rPr lang="ko-KR" altLang="en-US" dirty="0"/>
              <a:t> </a:t>
            </a:r>
            <a:r>
              <a:rPr lang="en-US" altLang="ko-KR" dirty="0"/>
              <a:t>of</a:t>
            </a:r>
            <a:r>
              <a:rPr lang="ko-KR" altLang="en-US" dirty="0"/>
              <a:t> </a:t>
            </a:r>
            <a:r>
              <a:rPr lang="en-US" altLang="ko-KR" dirty="0"/>
              <a:t>Road</a:t>
            </a:r>
            <a:r>
              <a:rPr lang="ko-KR" altLang="en-US" dirty="0"/>
              <a:t> </a:t>
            </a:r>
            <a:r>
              <a:rPr lang="en-US" altLang="ko-KR" dirty="0"/>
              <a:t>Network Resilience </a:t>
            </a:r>
          </a:p>
          <a:p>
            <a:pPr>
              <a:lnSpc>
                <a:spcPct val="50000"/>
              </a:lnSpc>
            </a:pPr>
            <a:r>
              <a:rPr lang="en-US" altLang="ko-KR" dirty="0"/>
              <a:t>“Strategies for Cost-Effective Climate Change Adaptation and Sustainable Development”</a:t>
            </a:r>
            <a:endParaRPr lang="es-ES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BA6D8FB-00DF-4A1E-B856-240D71FDBE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Eva Van den Bossche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7C1DFE-55E4-4100-AF9A-6EA9658A1C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CEO of Belgian Road </a:t>
            </a:r>
            <a:r>
              <a:rPr lang="fr-FR" dirty="0" err="1"/>
              <a:t>Research</a:t>
            </a:r>
            <a:r>
              <a:rPr lang="fr-FR" dirty="0"/>
              <a:t> Centre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A40FF6-CFA7-47E8-9805-AC3D6988BD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noProof="0" dirty="0"/>
              <a:t>Examples of best practices in improving road resilience in Belgium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65BB5CF-0B68-4166-A6CC-5AA2934B23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16794" y="4556958"/>
            <a:ext cx="7358062" cy="392866"/>
          </a:xfrm>
        </p:spPr>
        <p:txBody>
          <a:bodyPr/>
          <a:lstStyle/>
          <a:p>
            <a:r>
              <a:rPr lang="fr-FR" altLang="ko-KR" dirty="0"/>
              <a:t>12-14 </a:t>
            </a:r>
            <a:r>
              <a:rPr lang="en-US" altLang="ko-KR" dirty="0"/>
              <a:t>November</a:t>
            </a:r>
            <a:r>
              <a:rPr lang="fr-FR" altLang="ko-KR" dirty="0"/>
              <a:t> 2025 / Maputo, Mozambique</a:t>
            </a:r>
          </a:p>
          <a:p>
            <a:endParaRPr lang="fr-FR" altLang="ko-KR" dirty="0"/>
          </a:p>
          <a:p>
            <a:endParaRPr lang="fr-FR" dirty="0"/>
          </a:p>
        </p:txBody>
      </p:sp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6457D35F-3D3F-B14B-D876-EBCC8602BF32}"/>
              </a:ext>
            </a:extLst>
          </p:cNvPr>
          <p:cNvSpPr txBox="1">
            <a:spLocks/>
          </p:cNvSpPr>
          <p:nvPr/>
        </p:nvSpPr>
        <p:spPr>
          <a:xfrm>
            <a:off x="4245355" y="3972675"/>
            <a:ext cx="7356749" cy="5232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ED9D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07B96F59-F8A3-166C-E724-8BF5577FA226}"/>
              </a:ext>
            </a:extLst>
          </p:cNvPr>
          <p:cNvSpPr txBox="1">
            <a:spLocks/>
          </p:cNvSpPr>
          <p:nvPr/>
        </p:nvSpPr>
        <p:spPr>
          <a:xfrm>
            <a:off x="4246816" y="2613655"/>
            <a:ext cx="7356675" cy="13548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rgbClr val="00457C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7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8FBA90-DDCB-4B05-B386-34E650147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ED9D00"/>
                </a:solidFill>
              </a:rPr>
              <a:t>Flemish Region – Agency for Roads and Traffic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B594AA-C348-489F-8A3B-114C26C1062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7" y="1168924"/>
            <a:ext cx="11260381" cy="5131075"/>
          </a:xfrm>
        </p:spPr>
        <p:txBody>
          <a:bodyPr/>
          <a:lstStyle/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800" b="1" dirty="0">
                <a:latin typeface="Arial Narrow"/>
              </a:rPr>
              <a:t>Crisis Management Plan</a:t>
            </a:r>
            <a:endParaRPr lang="en-GB" dirty="0">
              <a:latin typeface="Arial Narrow"/>
            </a:endParaRP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400" noProof="0" dirty="0">
                <a:latin typeface="Arial Narrow"/>
              </a:rPr>
              <a:t>New version summer 2025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400" noProof="0" dirty="0">
                <a:latin typeface="Arial Narrow"/>
              </a:rPr>
              <a:t>Disasters, incidents or unexpected events with impact on road operation: chain of commands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400" noProof="0" dirty="0">
                <a:latin typeface="Arial Narrow"/>
              </a:rPr>
              <a:t>Risk based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400" noProof="0" dirty="0">
                <a:latin typeface="Arial Narrow"/>
              </a:rPr>
              <a:t>Covers all activities of the agency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400" noProof="0" dirty="0">
                <a:latin typeface="Arial Narrow"/>
              </a:rPr>
              <a:t>3 topics top of mind now:</a:t>
            </a:r>
          </a:p>
          <a:p>
            <a:pPr marL="1143000" lvl="3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200" noProof="0" dirty="0">
                <a:latin typeface="Arial Narrow"/>
              </a:rPr>
              <a:t>Cybersecurity</a:t>
            </a:r>
          </a:p>
          <a:p>
            <a:pPr marL="1143000" lvl="3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200" noProof="0" dirty="0">
                <a:latin typeface="Arial Narrow"/>
              </a:rPr>
              <a:t>Military preparedness</a:t>
            </a:r>
          </a:p>
          <a:p>
            <a:pPr marL="1143000" lvl="3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200" noProof="0" dirty="0">
                <a:latin typeface="Arial Narrow"/>
              </a:rPr>
              <a:t>Climate change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 Narrow"/>
              </a:rPr>
              <a:t>“</a:t>
            </a:r>
            <a:r>
              <a:rPr lang="en-US" sz="2400" noProof="0" dirty="0">
                <a:latin typeface="Arial Narrow"/>
              </a:rPr>
              <a:t>Passe </a:t>
            </a:r>
            <a:r>
              <a:rPr lang="en-US" sz="2400" noProof="0" dirty="0" err="1">
                <a:latin typeface="Arial Narrow"/>
              </a:rPr>
              <a:t>partout</a:t>
            </a:r>
            <a:r>
              <a:rPr lang="en-US" sz="2400" dirty="0">
                <a:latin typeface="Arial Narrow"/>
              </a:rPr>
              <a:t>”</a:t>
            </a:r>
            <a:r>
              <a:rPr lang="en-US" sz="2400" noProof="0" dirty="0">
                <a:latin typeface="Arial Narrow"/>
              </a:rPr>
              <a:t>, as few as possible specific response plans</a:t>
            </a:r>
          </a:p>
          <a:p>
            <a:pPr marL="1143000" lvl="3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200" noProof="0" dirty="0">
                <a:latin typeface="Arial Narrow"/>
              </a:rPr>
              <a:t>More detailed BCP for Flanders Traffic Management Centre: people, logistics, switch-off plan</a:t>
            </a:r>
          </a:p>
        </p:txBody>
      </p:sp>
    </p:spTree>
    <p:extLst>
      <p:ext uri="{BB962C8B-B14F-4D97-AF65-F5344CB8AC3E}">
        <p14:creationId xmlns:p14="http://schemas.microsoft.com/office/powerpoint/2010/main" val="923492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414AA-88D7-48B0-4346-82D468B8C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67ACCE-EC4B-C5E7-732F-D436A3A6E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ED9D00"/>
                </a:solidFill>
              </a:rPr>
              <a:t>Flemish Region – Agency for Roads and Traffic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A40C2E8-AADF-5CC5-3C35-89C945D1270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7" y="1168924"/>
            <a:ext cx="10328397" cy="5131075"/>
          </a:xfrm>
        </p:spPr>
        <p:txBody>
          <a:bodyPr/>
          <a:lstStyle/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800" b="1" dirty="0">
                <a:latin typeface="Arial Narrow"/>
              </a:rPr>
              <a:t>Crisis Management Plan</a:t>
            </a:r>
            <a:endParaRPr lang="en-GB" dirty="0">
              <a:latin typeface="Arial Narrow"/>
            </a:endParaRP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2400" b="1" noProof="0" dirty="0">
              <a:latin typeface="Arial Narrow"/>
            </a:endParaRP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400" b="1" noProof="0" dirty="0">
                <a:latin typeface="Arial Narrow"/>
              </a:rPr>
              <a:t>Floods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400" b="1" noProof="0" dirty="0">
                <a:latin typeface="Arial Narrow"/>
              </a:rPr>
              <a:t>Extreme rainfall / Waterbombs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2200" b="1" noProof="0" dirty="0">
              <a:latin typeface="Arial Narrow"/>
            </a:endParaRPr>
          </a:p>
          <a:p>
            <a:pPr marL="1143000" lvl="3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000" noProof="0" dirty="0">
                <a:latin typeface="Arial Narrow"/>
              </a:rPr>
              <a:t>Legislation with adapted guidelines for infiltration and buffering of rain</a:t>
            </a:r>
          </a:p>
          <a:p>
            <a:pPr marL="1143000" lvl="3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000" noProof="0" dirty="0">
                <a:latin typeface="Arial Narrow"/>
              </a:rPr>
              <a:t>Driven by new climate models</a:t>
            </a:r>
          </a:p>
          <a:p>
            <a:pPr marL="1143000" lvl="3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000" noProof="0" dirty="0">
                <a:latin typeface="Arial Narrow"/>
              </a:rPr>
              <a:t>Not fully adapted to worst case scenario’s, still a trade-off with policy makers</a:t>
            </a:r>
          </a:p>
          <a:p>
            <a:pPr marL="1143000" lvl="3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000" noProof="0" dirty="0">
                <a:latin typeface="Arial Narrow"/>
              </a:rPr>
              <a:t>Simulations of waterbombs on Ghent and Brussels</a:t>
            </a:r>
          </a:p>
          <a:p>
            <a:pPr marL="1143000" lvl="3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/>
              </a:rPr>
              <a:t>Guidelines for tunnels were adapted: water storage in tunnels is being redesigned</a:t>
            </a:r>
          </a:p>
          <a:p>
            <a:pPr marL="1143000" lvl="3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000" noProof="0" dirty="0">
                <a:latin typeface="Arial Narrow"/>
              </a:rPr>
              <a:t>Design guidelines need to be strictly respected or no building permit! (</a:t>
            </a:r>
            <a:r>
              <a:rPr lang="en-US" sz="2000" noProof="0" dirty="0" err="1">
                <a:latin typeface="Arial Narrow"/>
              </a:rPr>
              <a:t>p.e.</a:t>
            </a:r>
            <a:r>
              <a:rPr lang="en-US" sz="2000" noProof="0" dirty="0">
                <a:latin typeface="Arial Narrow"/>
              </a:rPr>
              <a:t> drainage)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8B164F9F-0678-384E-1500-822BAEA2209F}"/>
              </a:ext>
            </a:extLst>
          </p:cNvPr>
          <p:cNvSpPr/>
          <p:nvPr/>
        </p:nvSpPr>
        <p:spPr>
          <a:xfrm>
            <a:off x="5610773" y="2134002"/>
            <a:ext cx="202223" cy="720969"/>
          </a:xfrm>
          <a:prstGeom prst="rightBrac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Picture 5" descr="A cover of a document&#10;&#10;AI-generated content may be incorrect.">
            <a:extLst>
              <a:ext uri="{FF2B5EF4-FFF2-40B4-BE49-F238E27FC236}">
                <a16:creationId xmlns:a16="http://schemas.microsoft.com/office/drawing/2014/main" id="{894B20DA-2575-4BAB-1AAF-535D97E24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567" y="1001948"/>
            <a:ext cx="2428745" cy="34282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1483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048A4-BAED-8C4C-917E-93CD014DD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1E81B0-2F29-8B06-6E36-7749DAB72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ED9D00"/>
                </a:solidFill>
              </a:rPr>
              <a:t>Flemish Region – Agency for Roads and Traffic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B7D8F8-8C17-5FF3-EE4A-0C81CCA3C03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7" y="1168924"/>
            <a:ext cx="10222889" cy="5131075"/>
          </a:xfrm>
        </p:spPr>
        <p:txBody>
          <a:bodyPr/>
          <a:lstStyle/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800" b="1" noProof="0" dirty="0">
                <a:latin typeface="Arial Narrow"/>
              </a:rPr>
              <a:t>Crisis Management Plan</a:t>
            </a:r>
            <a:endParaRPr lang="en-US" noProof="0" dirty="0">
              <a:latin typeface="Arial Narrow"/>
            </a:endParaRP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2200" b="1" noProof="0" dirty="0">
              <a:latin typeface="Arial Narrow"/>
            </a:endParaRP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200" b="1" noProof="0" dirty="0">
                <a:latin typeface="Arial Narrow"/>
              </a:rPr>
              <a:t>Extreme heat</a:t>
            </a:r>
            <a:endParaRPr lang="en-US" sz="2200" b="1" noProof="0" dirty="0">
              <a:latin typeface="Arial Narrow"/>
              <a:sym typeface="Wingdings" panose="05000000000000000000" pitchFamily="2" charset="2"/>
            </a:endParaRPr>
          </a:p>
          <a:p>
            <a:pPr marL="1143000" lvl="3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000" noProof="0" dirty="0">
                <a:latin typeface="Arial Narrow"/>
                <a:sym typeface="Wingdings" panose="05000000000000000000" pitchFamily="2" charset="2"/>
              </a:rPr>
              <a:t>Failure of pavements </a:t>
            </a:r>
          </a:p>
          <a:p>
            <a:pPr marL="1143000" lvl="3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000" noProof="0" dirty="0">
                <a:latin typeface="Arial Narrow"/>
                <a:sym typeface="Wingdings" panose="05000000000000000000" pitchFamily="2" charset="2"/>
              </a:rPr>
              <a:t>Not yet adapted guidelines</a:t>
            </a:r>
            <a:endParaRPr lang="en-US" sz="2200" b="1" noProof="0" dirty="0">
              <a:latin typeface="Arial Narrow"/>
            </a:endParaRP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200" b="1" noProof="0" dirty="0">
                <a:latin typeface="Arial Narrow"/>
              </a:rPr>
              <a:t>Freezing</a:t>
            </a:r>
          </a:p>
          <a:p>
            <a:pPr marL="1143000" lvl="3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000" noProof="0" dirty="0">
                <a:latin typeface="Arial Narrow"/>
              </a:rPr>
              <a:t>Design guidelines have been adapted because </a:t>
            </a:r>
            <a:r>
              <a:rPr lang="en-US" sz="2000" dirty="0">
                <a:latin typeface="Arial Narrow"/>
              </a:rPr>
              <a:t>risk is now lower because of changing weather</a:t>
            </a:r>
            <a:endParaRPr lang="en-US" sz="2000" b="1" noProof="0" dirty="0">
              <a:latin typeface="Arial Narrow"/>
            </a:endParaRP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200" b="1" noProof="0" dirty="0">
                <a:latin typeface="Arial Narrow"/>
              </a:rPr>
              <a:t>Drought </a:t>
            </a:r>
          </a:p>
          <a:p>
            <a:pPr marL="1143000" lvl="3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000" noProof="0" dirty="0">
                <a:latin typeface="Arial Narrow"/>
              </a:rPr>
              <a:t>Drying of verges </a:t>
            </a:r>
            <a:r>
              <a:rPr lang="en-US" sz="2000" noProof="0" dirty="0">
                <a:latin typeface="Arial Narrow"/>
                <a:sym typeface="Wingdings" panose="05000000000000000000" pitchFamily="2" charset="2"/>
              </a:rPr>
              <a:t> fire hazards</a:t>
            </a:r>
          </a:p>
          <a:p>
            <a:pPr marL="1600200" lvl="4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000" noProof="0" dirty="0">
                <a:latin typeface="Arial Narrow"/>
                <a:sym typeface="Wingdings" panose="05000000000000000000" pitchFamily="2" charset="2"/>
              </a:rPr>
              <a:t>Natural vegetation</a:t>
            </a:r>
          </a:p>
          <a:p>
            <a:pPr marL="1600200" lvl="4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000" noProof="0" dirty="0">
                <a:latin typeface="Arial Narrow"/>
                <a:sym typeface="Wingdings" panose="05000000000000000000" pitchFamily="2" charset="2"/>
              </a:rPr>
              <a:t>Trees chosen for being less sensitive to drought</a:t>
            </a:r>
            <a:endParaRPr lang="en-US" sz="2000" noProof="0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25515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0B6B7-A944-D874-CAB2-6159370EA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908757-D363-4B13-DF0B-0D9B2ECE8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ED9D00"/>
                </a:solidFill>
              </a:rPr>
              <a:t>Flemish Region – Agency for Roads and Traffic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1671EB-0CC8-EBAF-EBF8-CEA4A3E953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168924"/>
            <a:ext cx="7205257" cy="5131075"/>
          </a:xfrm>
        </p:spPr>
        <p:txBody>
          <a:bodyPr/>
          <a:lstStyle/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800" b="1" dirty="0">
                <a:latin typeface="Arial Narrow"/>
              </a:rPr>
              <a:t>Climate Plan</a:t>
            </a:r>
            <a:endParaRPr lang="en-GB" dirty="0">
              <a:latin typeface="Arial Narrow"/>
            </a:endParaRP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/>
              </a:rPr>
              <a:t>Actions related to the buildings, equipment, vehicles, … of the agency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/>
              </a:rPr>
              <a:t>Actions related to (investment) projects for the road network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/>
              </a:rPr>
              <a:t>Not the choice of the projects but the decisions related to tendering, contractors and methodology (CO</a:t>
            </a:r>
            <a:r>
              <a:rPr lang="en-GB" sz="2400" baseline="-25000" dirty="0">
                <a:latin typeface="Arial Narrow"/>
              </a:rPr>
              <a:t>2</a:t>
            </a:r>
            <a:r>
              <a:rPr lang="en-GB" sz="2400" dirty="0">
                <a:latin typeface="Arial Narrow"/>
              </a:rPr>
              <a:t> reduction, materials, recycling or reuse, machinery, …)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GB" sz="2400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800" b="1" dirty="0">
              <a:latin typeface="Arial Narrow"/>
            </a:endParaRPr>
          </a:p>
        </p:txBody>
      </p:sp>
      <p:pic>
        <p:nvPicPr>
          <p:cNvPr id="5" name="Picture 4" descr="A brochure of a road junction&#10;&#10;AI-generated content may be incorrect.">
            <a:extLst>
              <a:ext uri="{FF2B5EF4-FFF2-40B4-BE49-F238E27FC236}">
                <a16:creationId xmlns:a16="http://schemas.microsoft.com/office/drawing/2014/main" id="{6F5054B6-30EF-64D4-69B4-D9D4559ED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189" y="1750019"/>
            <a:ext cx="2612363" cy="3687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1689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697B9-A14E-F7A9-BA34-77F37C382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5CC05E-E071-2A05-6FA2-804080239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ED9D00"/>
                </a:solidFill>
              </a:rPr>
              <a:t>Walloon Region – SPW Mobility and Infrastructure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4272E49-A487-AA4C-5ACE-02009661A0C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168924"/>
            <a:ext cx="11093450" cy="5131075"/>
          </a:xfrm>
        </p:spPr>
        <p:txBody>
          <a:bodyPr/>
          <a:lstStyle/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800" b="1" dirty="0">
                <a:latin typeface="Arial Narrow"/>
              </a:rPr>
              <a:t>Crisis Management Plan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dirty="0">
                <a:latin typeface="Arial Narrow"/>
              </a:rPr>
              <a:t>Global plan for the Walloon region, across all agencies and topics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dirty="0">
                <a:latin typeface="Arial Narrow"/>
              </a:rPr>
              <a:t>Based on risk assessment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GB" sz="2400" b="1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GB" sz="2800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GB" sz="2800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GB" sz="2800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GB" sz="2800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800" b="1" dirty="0">
              <a:latin typeface="Arial Narrow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EDE80-FE48-0199-3EA5-582008EE3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785" y="1269856"/>
            <a:ext cx="2041989" cy="28915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FF0C96-DECF-5CEE-D0BD-AECB41FA5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602" y="3079837"/>
            <a:ext cx="2039060" cy="28915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3575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D9936-34C2-3237-D3D1-9FC03AD57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826D14-D8F3-7785-0AEC-214FF985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ED9D00"/>
                </a:solidFill>
              </a:rPr>
              <a:t>Walloon Region – SPW Mobility and Infrastructure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DEA1489-BC64-2F05-EFA7-1B403E73F5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168924"/>
            <a:ext cx="11093450" cy="5131075"/>
          </a:xfrm>
        </p:spPr>
        <p:txBody>
          <a:bodyPr/>
          <a:lstStyle/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800" b="1" dirty="0">
                <a:latin typeface="Arial Narrow"/>
              </a:rPr>
              <a:t>Crisis Management Plan for the agency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dirty="0">
                <a:latin typeface="Arial Narrow"/>
              </a:rPr>
              <a:t>Waterways and roads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dirty="0">
                <a:latin typeface="Arial Narrow"/>
              </a:rPr>
              <a:t>Mapping of risks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dirty="0">
                <a:latin typeface="Arial Narrow"/>
              </a:rPr>
              <a:t>Sensibilisation and training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GB" dirty="0">
              <a:latin typeface="Arial Narrow"/>
            </a:endParaRP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GB" sz="2400" b="1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GB" sz="2800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GB" sz="2800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GB" sz="2800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GB" sz="2800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800" b="1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09416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21A97-D22D-5F2A-931A-1BA88C1E5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CB747D-4650-44F0-08D1-43B584F7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ED9D00"/>
                </a:solidFill>
              </a:rPr>
              <a:t>Walloon Region – SPW Mobility and Infrastructure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5E3DAD1-697A-E10A-3941-08A901BC150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168924"/>
            <a:ext cx="11093450" cy="5131075"/>
          </a:xfrm>
        </p:spPr>
        <p:txBody>
          <a:bodyPr/>
          <a:lstStyle/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800" b="1" dirty="0">
                <a:latin typeface="Arial Narrow"/>
              </a:rPr>
              <a:t>Vulnerability analysis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/>
              </a:rPr>
              <a:t>Flooding 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/>
              </a:rPr>
              <a:t>Storms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/>
              </a:rPr>
              <a:t>Heatwaves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/>
              </a:rPr>
              <a:t>Extreme cold 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GB" sz="2400" b="1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800" dirty="0">
                <a:latin typeface="Arial Narrow"/>
              </a:rPr>
              <a:t>Infiltration of water: guidelines and recommendations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800" dirty="0">
                <a:latin typeface="Arial Narrow"/>
              </a:rPr>
              <a:t>Bridges: adapted guidelines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GB" sz="2800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GB" sz="2800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800" b="1" dirty="0">
              <a:latin typeface="Arial Narrow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719C2C-0B6C-09A0-35A2-8A0CD5931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950" y="1269856"/>
            <a:ext cx="3015068" cy="34030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6910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A33C5-571B-02CB-11C1-148EB032B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721749-8AD5-857C-9EDD-D3A36294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ED9D00"/>
                </a:solidFill>
              </a:rPr>
              <a:t>Walloon Region – SPW Mobility and Infrastructure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061573-F311-3D6D-A9F6-60CA771453A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168924"/>
            <a:ext cx="11093450" cy="5131075"/>
          </a:xfrm>
        </p:spPr>
        <p:txBody>
          <a:bodyPr/>
          <a:lstStyle/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800" b="1" dirty="0">
                <a:latin typeface="Arial Narrow"/>
              </a:rPr>
              <a:t>Investment plan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/>
              </a:rPr>
              <a:t>Storm basins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/>
              </a:rPr>
              <a:t>Prioritizing based on risk mapping</a:t>
            </a:r>
          </a:p>
          <a:p>
            <a:pPr marL="1143000" lvl="3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Arial Narrow"/>
              </a:rPr>
              <a:t>Families of assets</a:t>
            </a:r>
          </a:p>
          <a:p>
            <a:pPr marL="1143000" lvl="3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latin typeface="Arial Narrow"/>
              </a:rPr>
              <a:t>Future: condition of the asset + criticality of the asset + network hierarchy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/>
              </a:rPr>
              <a:t>All assets need more budget…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800" b="1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13727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ABCEE-F4EF-26C6-1F1F-BD613AF8F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C2C90E-EADF-7C23-96FC-79006657C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ED9D00"/>
                </a:solidFill>
              </a:rPr>
              <a:t>Agency for Roads and Traffic &amp; SPW Mobility and Infrastructure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DF8A07-ADA6-5BD2-C15C-4AADB7EA268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168924"/>
            <a:ext cx="11093450" cy="5131075"/>
          </a:xfrm>
        </p:spPr>
        <p:txBody>
          <a:bodyPr/>
          <a:lstStyle/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800" b="1" dirty="0">
                <a:latin typeface="Arial Narrow"/>
              </a:rPr>
              <a:t>Data</a:t>
            </a:r>
            <a:endParaRPr lang="en-GB" dirty="0">
              <a:latin typeface="Arial Narrow"/>
            </a:endParaRP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/>
              </a:rPr>
              <a:t>Meteorological and hydrology live data: very important for operations and decision making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/>
              </a:rPr>
              <a:t>One tool to collect and assess all data sources 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/>
              </a:rPr>
              <a:t>Historical data: for adapting design guidelines and modelling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GB" sz="2400" b="1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800" b="1" dirty="0">
                <a:latin typeface="Arial Narrow"/>
              </a:rPr>
              <a:t>Barriers and challenges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/>
              </a:rPr>
              <a:t>€  and 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/>
              </a:rPr>
              <a:t>Competition with other issues (ageing infrastructure, cybersecurity and military awareness)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/>
              </a:rPr>
              <a:t>Resilience for climate change = long term effects, multidisciplinary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/>
              </a:rPr>
              <a:t>Not always top of mind with policy makers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/>
              </a:rPr>
              <a:t>Legislation about public tenders does not easily facilitate new practices or innovation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800" b="1" dirty="0">
              <a:latin typeface="Arial Narrow"/>
            </a:endParaRPr>
          </a:p>
        </p:txBody>
      </p:sp>
      <p:pic>
        <p:nvPicPr>
          <p:cNvPr id="5" name="Graphic 4" descr="Group with solid fill">
            <a:extLst>
              <a:ext uri="{FF2B5EF4-FFF2-40B4-BE49-F238E27FC236}">
                <a16:creationId xmlns:a16="http://schemas.microsoft.com/office/drawing/2014/main" id="{8776F2B2-126B-F1E2-4717-D139E9C3D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9087" y="3853086"/>
            <a:ext cx="639147" cy="63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89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353F7-6499-F4A8-9E2F-32DB482D0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77E342-2E5D-574E-9F33-691A54F5D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ED9D00"/>
                </a:solidFill>
              </a:rPr>
              <a:t>Agency for Roads and Traffic &amp; SPW Mobility and Infrastructure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728732F-35CB-3B8A-C316-9E8D2EC73B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168924"/>
            <a:ext cx="11093450" cy="5131075"/>
          </a:xfrm>
        </p:spPr>
        <p:txBody>
          <a:bodyPr/>
          <a:lstStyle/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800" b="1" dirty="0">
                <a:latin typeface="Arial Narrow"/>
              </a:rPr>
              <a:t>Future developments</a:t>
            </a:r>
            <a:endParaRPr lang="en-GB" dirty="0">
              <a:latin typeface="Arial Narrow"/>
            </a:endParaRP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/>
              </a:rPr>
              <a:t>TOTEM infra: Tool for calculating environmental impact of infrastructure for the full life cycle, including climate change adaptation measures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/>
              </a:rPr>
              <a:t>In development for the three regions of Belgium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GB" sz="2400" b="1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800" b="1" dirty="0">
                <a:latin typeface="Arial Narrow"/>
              </a:rPr>
              <a:t>Impact of innovation or new technology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r-FR" sz="2400" dirty="0">
                <a:latin typeface="Arial Narrow"/>
              </a:rPr>
              <a:t>Electrification of building </a:t>
            </a:r>
            <a:r>
              <a:rPr lang="fr-FR" sz="2400" dirty="0" err="1">
                <a:latin typeface="Arial Narrow"/>
              </a:rPr>
              <a:t>equipment</a:t>
            </a:r>
            <a:r>
              <a:rPr lang="fr-FR" sz="2400" dirty="0">
                <a:latin typeface="Arial Narrow"/>
              </a:rPr>
              <a:t>, </a:t>
            </a:r>
            <a:r>
              <a:rPr lang="fr-FR" sz="2400" dirty="0" err="1">
                <a:latin typeface="Arial Narrow"/>
              </a:rPr>
              <a:t>machinery</a:t>
            </a:r>
            <a:r>
              <a:rPr lang="fr-FR" sz="2400" dirty="0">
                <a:latin typeface="Arial Narrow"/>
              </a:rPr>
              <a:t> and </a:t>
            </a:r>
            <a:r>
              <a:rPr lang="fr-FR" sz="2400" dirty="0" err="1">
                <a:latin typeface="Arial Narrow"/>
              </a:rPr>
              <a:t>worksites</a:t>
            </a:r>
            <a:r>
              <a:rPr lang="fr-FR" sz="2400" dirty="0">
                <a:latin typeface="Arial Narrow"/>
              </a:rPr>
              <a:t>, CO</a:t>
            </a:r>
            <a:r>
              <a:rPr lang="fr-FR" sz="2400" baseline="-25000" dirty="0">
                <a:latin typeface="Arial Narrow"/>
              </a:rPr>
              <a:t>2</a:t>
            </a:r>
            <a:r>
              <a:rPr lang="fr-FR" sz="2400" dirty="0">
                <a:latin typeface="Arial Narrow"/>
              </a:rPr>
              <a:t> impact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r-FR" sz="2400" dirty="0">
                <a:latin typeface="Arial Narrow"/>
              </a:rPr>
              <a:t>Data collection, </a:t>
            </a:r>
            <a:r>
              <a:rPr lang="fr-FR" sz="2400" dirty="0" err="1">
                <a:latin typeface="Arial Narrow"/>
              </a:rPr>
              <a:t>modelling</a:t>
            </a:r>
            <a:r>
              <a:rPr lang="fr-FR" sz="2400" dirty="0">
                <a:latin typeface="Arial Narrow"/>
              </a:rPr>
              <a:t>, AI </a:t>
            </a:r>
            <a:r>
              <a:rPr lang="fr-FR" sz="2400" dirty="0" err="1">
                <a:latin typeface="Arial Narrow"/>
              </a:rPr>
              <a:t>tools</a:t>
            </a:r>
            <a:endParaRPr lang="fr-FR" sz="2400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04499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B8B1AF-8AE9-4C9A-96D7-C9FB5012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607075"/>
            <a:ext cx="11097491" cy="703251"/>
          </a:xfrm>
        </p:spPr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Index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06E68CB-DAA3-482F-A04A-396BBEAFBFA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254" y="1563218"/>
            <a:ext cx="9987007" cy="4816043"/>
          </a:xfrm>
        </p:spPr>
        <p:txBody>
          <a:bodyPr/>
          <a:lstStyle/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r>
              <a:rPr lang="en-US" sz="2400" b="1" dirty="0"/>
              <a:t>Belgium and Belgian Road Network</a:t>
            </a:r>
          </a:p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r>
              <a:rPr lang="en-US" sz="2400" b="1" dirty="0"/>
              <a:t>Examples of best practices in improving road resilience in Belgium</a:t>
            </a:r>
          </a:p>
          <a:p>
            <a:pPr marL="0" indent="0">
              <a:lnSpc>
                <a:spcPct val="6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6632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AF68DE-17B3-47EF-A502-673ACCA2E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F60553-12C5-447A-B205-173CD50FEE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Eva Van den Bossche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91A134-D00E-44EB-9052-231CC4C5CE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21853" y="2983447"/>
            <a:ext cx="4319067" cy="428865"/>
          </a:xfrm>
        </p:spPr>
        <p:txBody>
          <a:bodyPr/>
          <a:lstStyle/>
          <a:p>
            <a:r>
              <a:rPr lang="en-US" dirty="0">
                <a:hlinkClick r:id="rId2"/>
              </a:rPr>
              <a:t>e.vandenbossche@brrc.be</a:t>
            </a:r>
            <a:r>
              <a:rPr lang="en-US" dirty="0"/>
              <a:t> 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59CB4548-711A-4621-B5C7-3C22CC479E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23452" y="2400867"/>
            <a:ext cx="4801802" cy="543235"/>
          </a:xfrm>
        </p:spPr>
        <p:txBody>
          <a:bodyPr/>
          <a:lstStyle/>
          <a:p>
            <a:r>
              <a:rPr lang="en-US" dirty="0"/>
              <a:t>CEO of Belgian Road Research Centre</a:t>
            </a:r>
          </a:p>
        </p:txBody>
      </p:sp>
    </p:spTree>
    <p:extLst>
      <p:ext uri="{BB962C8B-B14F-4D97-AF65-F5344CB8AC3E}">
        <p14:creationId xmlns:p14="http://schemas.microsoft.com/office/powerpoint/2010/main" val="447184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2C24D-84CF-634B-EF32-17E0A1E32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CB2729-F523-B951-1400-D7ADC35B9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ED9D00"/>
                </a:solidFill>
              </a:rPr>
              <a:t>Belgium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181277D-47E2-4A8A-F139-3A308ADCABB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168924"/>
            <a:ext cx="11093450" cy="5131075"/>
          </a:xfrm>
        </p:spPr>
        <p:txBody>
          <a:bodyPr/>
          <a:lstStyle/>
          <a:p>
            <a:pPr marL="457200" lvl="2" indent="0">
              <a:spcBef>
                <a:spcPts val="1000"/>
              </a:spcBef>
              <a:buNone/>
            </a:pPr>
            <a:endParaRPr lang="en-GB" sz="2400" b="1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800" b="1" dirty="0">
              <a:latin typeface="Arial Narrow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C6766E-BCEB-D8DD-762E-623D19805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07" y="1215345"/>
            <a:ext cx="5961185" cy="508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0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0ED46-CA68-E004-9C10-C2DC9568C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A16A23-F2B0-1750-00A7-1FC525CFB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ED9D00"/>
                </a:solidFill>
              </a:rPr>
              <a:t>Belgian Road Network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5A8389-2A0D-4CA4-62AA-2ADD92152C9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168924"/>
            <a:ext cx="11093450" cy="5131075"/>
          </a:xfrm>
        </p:spPr>
        <p:txBody>
          <a:bodyPr/>
          <a:lstStyle/>
          <a:p>
            <a:pPr marL="457200" lvl="2" indent="0">
              <a:spcBef>
                <a:spcPts val="1000"/>
              </a:spcBef>
              <a:buNone/>
            </a:pPr>
            <a:endParaRPr lang="en-GB" sz="2400" b="1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800" b="1" dirty="0">
              <a:latin typeface="Arial Narrow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BABB7A-647A-2385-4821-AE591CA88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1198598"/>
            <a:ext cx="6681152" cy="52580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390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7BE61-0000-9A71-2BC9-AE71977BD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F0647D-19BE-B3BD-D92C-3A18C916D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ED9D00"/>
                </a:solidFill>
              </a:rPr>
              <a:t>Belgian Road Network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F2AB2D-791E-3C62-308F-AE2ECF20315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168924"/>
            <a:ext cx="11093450" cy="5131075"/>
          </a:xfrm>
        </p:spPr>
        <p:txBody>
          <a:bodyPr/>
          <a:lstStyle/>
          <a:p>
            <a:pPr marL="457200" lvl="2" indent="0">
              <a:spcBef>
                <a:spcPts val="1000"/>
              </a:spcBef>
              <a:buNone/>
            </a:pPr>
            <a:endParaRPr lang="en-GB" sz="2400" b="1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800" b="1" dirty="0">
              <a:latin typeface="Arial Narrow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31D61A-2C16-D104-B773-9B9F61A8D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992" y="1308046"/>
            <a:ext cx="6257407" cy="51310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D9369A-8333-7815-43FE-BCEE6C45F34E}"/>
              </a:ext>
            </a:extLst>
          </p:cNvPr>
          <p:cNvSpPr txBox="1"/>
          <p:nvPr/>
        </p:nvSpPr>
        <p:spPr>
          <a:xfrm>
            <a:off x="615462" y="4000500"/>
            <a:ext cx="4369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Most of the highways were build in the ‘60 and ‘70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Including the bridges and tunnels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Urgently in need of structural maintenance – rebuilding – re-engineering</a:t>
            </a:r>
          </a:p>
        </p:txBody>
      </p:sp>
    </p:spTree>
    <p:extLst>
      <p:ext uri="{BB962C8B-B14F-4D97-AF65-F5344CB8AC3E}">
        <p14:creationId xmlns:p14="http://schemas.microsoft.com/office/powerpoint/2010/main" val="1463631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D157E-50E1-95BE-1CFF-1F09BEA0E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510ABB-39A4-4180-AE40-996387E3C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ED9D00"/>
                </a:solidFill>
              </a:rPr>
              <a:t>Belgium: road authorities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BCDFBB-D3D8-EBC7-5751-D60DF1641FD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168924"/>
            <a:ext cx="11093450" cy="5131075"/>
          </a:xfrm>
        </p:spPr>
        <p:txBody>
          <a:bodyPr/>
          <a:lstStyle/>
          <a:p>
            <a:pPr marL="457200" lvl="2" indent="0">
              <a:spcBef>
                <a:spcPts val="1000"/>
              </a:spcBef>
              <a:buNone/>
            </a:pPr>
            <a:endParaRPr lang="en-GB" sz="2400" b="1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800" b="1" dirty="0">
              <a:latin typeface="Arial Narrow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8D7F18-06C7-5137-97A6-5EBF03B07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07" y="1215345"/>
            <a:ext cx="5961185" cy="50819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D44297-0932-894E-7F47-DC61E2568466}"/>
              </a:ext>
            </a:extLst>
          </p:cNvPr>
          <p:cNvSpPr txBox="1"/>
          <p:nvPr/>
        </p:nvSpPr>
        <p:spPr>
          <a:xfrm>
            <a:off x="433651" y="2378853"/>
            <a:ext cx="3155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err="1"/>
              <a:t>Flemish</a:t>
            </a:r>
            <a:r>
              <a:rPr lang="nl-BE" b="1" dirty="0"/>
              <a:t> </a:t>
            </a:r>
            <a:r>
              <a:rPr lang="nl-BE" b="1" dirty="0" err="1"/>
              <a:t>Region</a:t>
            </a:r>
            <a:r>
              <a:rPr lang="nl-BE" b="1" dirty="0"/>
              <a:t>:</a:t>
            </a:r>
          </a:p>
          <a:p>
            <a:r>
              <a:rPr lang="nl-BE" dirty="0"/>
              <a:t>Agency for </a:t>
            </a:r>
            <a:r>
              <a:rPr lang="nl-BE" dirty="0" err="1"/>
              <a:t>Roads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Traffic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B5F11-B814-B2B0-AB71-0E2897F85635}"/>
              </a:ext>
            </a:extLst>
          </p:cNvPr>
          <p:cNvSpPr txBox="1"/>
          <p:nvPr/>
        </p:nvSpPr>
        <p:spPr>
          <a:xfrm>
            <a:off x="433651" y="4117731"/>
            <a:ext cx="3497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err="1"/>
              <a:t>Walloon</a:t>
            </a:r>
            <a:r>
              <a:rPr lang="nl-BE" b="1" dirty="0"/>
              <a:t> </a:t>
            </a:r>
            <a:r>
              <a:rPr lang="nl-BE" b="1" dirty="0" err="1"/>
              <a:t>Region</a:t>
            </a:r>
            <a:r>
              <a:rPr lang="nl-BE" b="1" dirty="0"/>
              <a:t>:</a:t>
            </a:r>
          </a:p>
          <a:p>
            <a:r>
              <a:rPr lang="nl-BE" dirty="0"/>
              <a:t>Service Public </a:t>
            </a:r>
            <a:r>
              <a:rPr lang="nl-BE" dirty="0" err="1"/>
              <a:t>Wallonie</a:t>
            </a:r>
            <a:r>
              <a:rPr lang="nl-BE" dirty="0"/>
              <a:t> </a:t>
            </a:r>
            <a:r>
              <a:rPr lang="nl-BE" dirty="0" err="1"/>
              <a:t>Mobility</a:t>
            </a:r>
            <a:r>
              <a:rPr lang="nl-BE" dirty="0"/>
              <a:t> </a:t>
            </a:r>
          </a:p>
          <a:p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Infrastructure</a:t>
            </a:r>
            <a:r>
              <a:rPr lang="nl-BE" dirty="0"/>
              <a:t> &amp; SOFICO</a:t>
            </a:r>
          </a:p>
          <a:p>
            <a:endParaRPr lang="nl-B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C50960-8AC1-8301-1A76-55C117F22F5A}"/>
              </a:ext>
            </a:extLst>
          </p:cNvPr>
          <p:cNvSpPr txBox="1"/>
          <p:nvPr/>
        </p:nvSpPr>
        <p:spPr>
          <a:xfrm>
            <a:off x="10016569" y="2840518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Brussels </a:t>
            </a:r>
            <a:r>
              <a:rPr lang="nl-BE" b="1" dirty="0" err="1"/>
              <a:t>region</a:t>
            </a:r>
            <a:r>
              <a:rPr lang="nl-BE" b="1" dirty="0"/>
              <a:t>:</a:t>
            </a:r>
          </a:p>
          <a:p>
            <a:r>
              <a:rPr lang="nl-BE" dirty="0"/>
              <a:t>Brussels </a:t>
            </a:r>
            <a:r>
              <a:rPr lang="nl-BE" dirty="0" err="1"/>
              <a:t>Mobility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17003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8E752-39B2-6A70-400F-A52802CF2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680980-6535-766C-E2F9-C97B91C0E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ED9D00"/>
                </a:solidFill>
              </a:rPr>
              <a:t>Belgium: road authorities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F89913-0C31-7668-676F-40A5188760E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168924"/>
            <a:ext cx="11093450" cy="5131075"/>
          </a:xfrm>
        </p:spPr>
        <p:txBody>
          <a:bodyPr/>
          <a:lstStyle/>
          <a:p>
            <a:pPr marL="457200" lvl="2" indent="0">
              <a:spcBef>
                <a:spcPts val="1000"/>
              </a:spcBef>
              <a:buNone/>
            </a:pPr>
            <a:endParaRPr lang="en-GB" sz="2400" b="1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r-FR" sz="2800" b="1" dirty="0">
                <a:latin typeface="Arial Narrow"/>
              </a:rPr>
              <a:t>Impact of </a:t>
            </a:r>
            <a:r>
              <a:rPr lang="fr-FR" sz="2800" b="1" dirty="0" err="1">
                <a:latin typeface="Arial Narrow"/>
              </a:rPr>
              <a:t>climate</a:t>
            </a:r>
            <a:r>
              <a:rPr lang="fr-FR" sz="2800" b="1" dirty="0">
                <a:latin typeface="Arial Narrow"/>
              </a:rPr>
              <a:t> change for </a:t>
            </a:r>
            <a:r>
              <a:rPr lang="fr-FR" sz="2800" b="1" dirty="0" err="1">
                <a:latin typeface="Arial Narrow"/>
              </a:rPr>
              <a:t>our</a:t>
            </a:r>
            <a:r>
              <a:rPr lang="fr-FR" sz="2800" b="1" dirty="0">
                <a:latin typeface="Arial Narrow"/>
              </a:rPr>
              <a:t> road network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r-FR" sz="2800" b="1" dirty="0">
                <a:latin typeface="Arial Narrow"/>
              </a:rPr>
              <a:t>Main </a:t>
            </a:r>
            <a:r>
              <a:rPr lang="fr-FR" sz="2800" b="1" dirty="0" err="1">
                <a:latin typeface="Arial Narrow"/>
              </a:rPr>
              <a:t>concern</a:t>
            </a:r>
            <a:r>
              <a:rPr lang="fr-FR" sz="2800" b="1" dirty="0">
                <a:latin typeface="Arial Narrow"/>
              </a:rPr>
              <a:t>: WATER!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r-FR" sz="2400" b="1" dirty="0" err="1">
                <a:latin typeface="Arial Narrow"/>
              </a:rPr>
              <a:t>Flooding</a:t>
            </a:r>
            <a:r>
              <a:rPr lang="fr-FR" sz="2400" b="1" dirty="0">
                <a:latin typeface="Arial Narrow"/>
              </a:rPr>
              <a:t> of </a:t>
            </a:r>
            <a:r>
              <a:rPr lang="fr-FR" sz="2400" b="1" dirty="0" err="1">
                <a:latin typeface="Arial Narrow"/>
              </a:rPr>
              <a:t>rivers</a:t>
            </a:r>
            <a:endParaRPr lang="fr-FR" sz="2400" b="1" dirty="0">
              <a:latin typeface="Arial Narrow"/>
            </a:endParaRP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r-FR" sz="2400" b="1" dirty="0" err="1">
                <a:latin typeface="Arial Narrow"/>
              </a:rPr>
              <a:t>Waterbombs</a:t>
            </a:r>
            <a:endParaRPr lang="fr-FR" sz="2400" b="1" dirty="0">
              <a:latin typeface="Arial Narrow"/>
            </a:endParaRP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400" b="1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14750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FC7F5-2D55-221B-AF42-3BA7EDCB1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24E41F-FDB6-32F2-EA4C-11D56199A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ED9D00"/>
                </a:solidFill>
              </a:rPr>
              <a:t>Belgium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6AF244-0591-5A2C-F05B-05D1391500A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168924"/>
            <a:ext cx="11093450" cy="5131075"/>
          </a:xfrm>
        </p:spPr>
        <p:txBody>
          <a:bodyPr/>
          <a:lstStyle/>
          <a:p>
            <a:pPr marL="457200" lvl="2" indent="0">
              <a:spcBef>
                <a:spcPts val="1000"/>
              </a:spcBef>
              <a:buNone/>
            </a:pPr>
            <a:endParaRPr lang="en-GB" sz="2400" b="1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r-FR" sz="2800" b="1" dirty="0">
                <a:latin typeface="Arial Narrow"/>
              </a:rPr>
              <a:t>July 2021</a:t>
            </a:r>
            <a:endParaRPr lang="fr-FR" sz="2400" b="1" dirty="0">
              <a:latin typeface="Arial Narrow"/>
            </a:endParaRPr>
          </a:p>
        </p:txBody>
      </p:sp>
      <p:pic>
        <p:nvPicPr>
          <p:cNvPr id="10" name="Picture 9" descr="A flooded street with debris and buildings&#10;&#10;AI-generated content may be incorrect.">
            <a:extLst>
              <a:ext uri="{FF2B5EF4-FFF2-40B4-BE49-F238E27FC236}">
                <a16:creationId xmlns:a16="http://schemas.microsoft.com/office/drawing/2014/main" id="{96F7CE86-D575-39B0-CD6F-652A06868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27" y="1202554"/>
            <a:ext cx="7045146" cy="46990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Cars in a flooded street&#10;&#10;AI-generated content may be incorrect.">
            <a:extLst>
              <a:ext uri="{FF2B5EF4-FFF2-40B4-BE49-F238E27FC236}">
                <a16:creationId xmlns:a16="http://schemas.microsoft.com/office/drawing/2014/main" id="{F74B5E1E-D813-51A2-5503-CF8EA21DD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52" y="2294815"/>
            <a:ext cx="5387439" cy="40388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A flooded town with buildings and a church in the background&#10;&#10;AI-generated content may be incorrect.">
            <a:extLst>
              <a:ext uri="{FF2B5EF4-FFF2-40B4-BE49-F238E27FC236}">
                <a16:creationId xmlns:a16="http://schemas.microsoft.com/office/drawing/2014/main" id="{BCF3DEAC-2C20-935E-59DB-CB9B9EF7C4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93" y="1157799"/>
            <a:ext cx="5649580" cy="37675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A group of people standing in a flooded street&#10;&#10;AI-generated content may be incorrect.">
            <a:extLst>
              <a:ext uri="{FF2B5EF4-FFF2-40B4-BE49-F238E27FC236}">
                <a16:creationId xmlns:a16="http://schemas.microsoft.com/office/drawing/2014/main" id="{9427AAA3-9BEF-C327-1D7E-5888220799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19" y="1402716"/>
            <a:ext cx="6415268" cy="45325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high angle view of a river&#10;&#10;AI-generated content may be incorrect.">
            <a:extLst>
              <a:ext uri="{FF2B5EF4-FFF2-40B4-BE49-F238E27FC236}">
                <a16:creationId xmlns:a16="http://schemas.microsoft.com/office/drawing/2014/main" id="{76668197-2D3A-650B-6AC6-01EEAB437D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14" y="1557245"/>
            <a:ext cx="8044700" cy="42234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 descr="A blue and white poster with a map and text&#10;&#10;AI-generated content may be incorrect.">
            <a:extLst>
              <a:ext uri="{FF2B5EF4-FFF2-40B4-BE49-F238E27FC236}">
                <a16:creationId xmlns:a16="http://schemas.microsoft.com/office/drawing/2014/main" id="{AA314846-F4B8-C788-E5AB-EEC7FDD602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660" y="2173425"/>
            <a:ext cx="7290075" cy="4077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469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ACBA2-B15B-A965-A6F6-682F9641A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93DFD9-5C28-CB5A-81F0-A9682E15E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ED9D00"/>
                </a:solidFill>
              </a:rPr>
              <a:t>Agency for Roads and Traffic &amp; SPW Mobility and Infrastructure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EBA8A8-36C4-ACB9-D673-E9604F84504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168924"/>
            <a:ext cx="8561143" cy="5131075"/>
          </a:xfrm>
        </p:spPr>
        <p:txBody>
          <a:bodyPr/>
          <a:lstStyle/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800" b="1" dirty="0">
                <a:latin typeface="Arial Narrow"/>
              </a:rPr>
              <a:t>Asset Management Plan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/>
              </a:rPr>
              <a:t>Risk based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/>
              </a:rPr>
              <a:t>Condition of the assets = driver for investment and maintenance needs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/>
              </a:rPr>
              <a:t>Always: needs &gt;&gt;&gt; available budget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/>
              </a:rPr>
              <a:t>Also about resilience to climate change 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/>
              </a:rPr>
              <a:t>European recommendation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/>
              </a:rPr>
              <a:t>Prioritizing fairly straightforward within a family of assets, more difficult when taking into account </a:t>
            </a:r>
            <a:r>
              <a:rPr lang="en-GB" sz="2400" u="sng" dirty="0">
                <a:latin typeface="Arial Narrow"/>
              </a:rPr>
              <a:t>all</a:t>
            </a:r>
            <a:r>
              <a:rPr lang="en-GB" sz="2400" dirty="0">
                <a:latin typeface="Arial Narrow"/>
              </a:rPr>
              <a:t> assets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800" b="1" dirty="0">
              <a:latin typeface="Arial Narrow"/>
            </a:endParaRPr>
          </a:p>
        </p:txBody>
      </p:sp>
      <p:pic>
        <p:nvPicPr>
          <p:cNvPr id="7" name="Picture 6" descr="An aerial view of a road and trees&#10;&#10;AI-generated content may be incorrect.">
            <a:extLst>
              <a:ext uri="{FF2B5EF4-FFF2-40B4-BE49-F238E27FC236}">
                <a16:creationId xmlns:a16="http://schemas.microsoft.com/office/drawing/2014/main" id="{70F60DAE-51AC-18B4-1A38-9A4A3B0B1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" r="1253"/>
          <a:stretch>
            <a:fillRect/>
          </a:stretch>
        </p:blipFill>
        <p:spPr>
          <a:xfrm>
            <a:off x="8934303" y="1915709"/>
            <a:ext cx="2546425" cy="36375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30732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 page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solidFill>
              <a:srgbClr val="ED9D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ummary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apters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ank you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ED07D2E559424F94E7FB9CBD9AB9E8" ma:contentTypeVersion="8" ma:contentTypeDescription="Crée un document." ma:contentTypeScope="" ma:versionID="206f693fe51db8010fda8d5c8f957b8a">
  <xsd:schema xmlns:xsd="http://www.w3.org/2001/XMLSchema" xmlns:xs="http://www.w3.org/2001/XMLSchema" xmlns:p="http://schemas.microsoft.com/office/2006/metadata/properties" xmlns:ns3="fb10ec26-9e8b-4c26-8abf-426393b0bdfa" targetNamespace="http://schemas.microsoft.com/office/2006/metadata/properties" ma:root="true" ma:fieldsID="ae6c7d0053a9a786884ce768229dd898" ns3:_="">
    <xsd:import namespace="fb10ec26-9e8b-4c26-8abf-426393b0bd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0ec26-9e8b-4c26-8abf-426393b0bd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b10ec26-9e8b-4c26-8abf-426393b0bdfa" xsi:nil="true"/>
  </documentManagement>
</p:properties>
</file>

<file path=customXml/itemProps1.xml><?xml version="1.0" encoding="utf-8"?>
<ds:datastoreItem xmlns:ds="http://schemas.openxmlformats.org/officeDocument/2006/customXml" ds:itemID="{0C898C3E-8F68-49F7-A759-9203F925B2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B9EF33-18C1-4D47-8A11-A15671B3FF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10ec26-9e8b-4c26-8abf-426393b0bd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F108CB-2027-4000-A6C4-AC7A1C76B945}">
  <ds:schemaRefs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fb10ec26-9e8b-4c26-8abf-426393b0bdf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3374</TotalTime>
  <Words>774</Words>
  <Application>Microsoft Office PowerPoint</Application>
  <PresentationFormat>Widescreen</PresentationFormat>
  <Paragraphs>145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ＭＳ Ｐゴシック</vt:lpstr>
      <vt:lpstr>Arial</vt:lpstr>
      <vt:lpstr>Arial Narrow</vt:lpstr>
      <vt:lpstr>Calibri</vt:lpstr>
      <vt:lpstr>Wingdings</vt:lpstr>
      <vt:lpstr>1_Cover page</vt:lpstr>
      <vt:lpstr>Summary </vt:lpstr>
      <vt:lpstr>Chapters</vt:lpstr>
      <vt:lpstr>Content </vt:lpstr>
      <vt:lpstr>Thank you</vt:lpstr>
      <vt:lpstr>PowerPoint Presentation</vt:lpstr>
      <vt:lpstr>Index</vt:lpstr>
      <vt:lpstr>Belgium</vt:lpstr>
      <vt:lpstr>Belgian Road Network</vt:lpstr>
      <vt:lpstr>Belgian Road Network</vt:lpstr>
      <vt:lpstr>Belgium: road authorities</vt:lpstr>
      <vt:lpstr>Belgium: road authorities</vt:lpstr>
      <vt:lpstr>Belgium</vt:lpstr>
      <vt:lpstr>Agency for Roads and Traffic &amp; SPW Mobility and Infrastructure </vt:lpstr>
      <vt:lpstr>Flemish Region – Agency for Roads and Traffic</vt:lpstr>
      <vt:lpstr>Flemish Region – Agency for Roads and Traffic</vt:lpstr>
      <vt:lpstr>Flemish Region – Agency for Roads and Traffic</vt:lpstr>
      <vt:lpstr>Flemish Region – Agency for Roads and Traffic</vt:lpstr>
      <vt:lpstr>Walloon Region – SPW Mobility and Infrastructure</vt:lpstr>
      <vt:lpstr>Walloon Region – SPW Mobility and Infrastructure</vt:lpstr>
      <vt:lpstr>Walloon Region – SPW Mobility and Infrastructure</vt:lpstr>
      <vt:lpstr>Walloon Region – SPW Mobility and Infrastructure</vt:lpstr>
      <vt:lpstr>Agency for Roads and Traffic &amp; SPW Mobility and Infrastructure </vt:lpstr>
      <vt:lpstr>Agency for Roads and Traffic &amp; SPW Mobility and Infrastructure 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Aipcr Piarc</dc:creator>
  <cp:lastModifiedBy>Van den Bossche Eva</cp:lastModifiedBy>
  <cp:revision>306</cp:revision>
  <cp:lastPrinted>2025-11-10T17:49:35Z</cp:lastPrinted>
  <dcterms:created xsi:type="dcterms:W3CDTF">2019-10-28T10:19:34Z</dcterms:created>
  <dcterms:modified xsi:type="dcterms:W3CDTF">2025-11-12T10:16:10Z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0x010100BAED07D2E559424F94E7FB9CBD9AB9E8</vt:lpwstr>
  </property>
  <property fmtid="{D5CDD505-2E9C-101B-9397-08002B2CF9AE}" pid="3" name="MSIP_Label_5a024da7-7918-49c2-a744-b84d0bf2c679_Enabled">
    <vt:lpwstr>true</vt:lpwstr>
  </property>
  <property fmtid="{D5CDD505-2E9C-101B-9397-08002B2CF9AE}" pid="4" name="MSIP_Label_5a024da7-7918-49c2-a744-b84d0bf2c679_SetDate">
    <vt:lpwstr>2025-08-25T05:49:27Z</vt:lpwstr>
  </property>
  <property fmtid="{D5CDD505-2E9C-101B-9397-08002B2CF9AE}" pid="5" name="MSIP_Label_5a024da7-7918-49c2-a744-b84d0bf2c679_Method">
    <vt:lpwstr>Standard</vt:lpwstr>
  </property>
  <property fmtid="{D5CDD505-2E9C-101B-9397-08002B2CF9AE}" pid="6" name="MSIP_Label_5a024da7-7918-49c2-a744-b84d0bf2c679_Name">
    <vt:lpwstr>General</vt:lpwstr>
  </property>
  <property fmtid="{D5CDD505-2E9C-101B-9397-08002B2CF9AE}" pid="7" name="MSIP_Label_5a024da7-7918-49c2-a744-b84d0bf2c679_SiteId">
    <vt:lpwstr>24236235-bb51-454e-8f47-206699c7e33b</vt:lpwstr>
  </property>
  <property fmtid="{D5CDD505-2E9C-101B-9397-08002B2CF9AE}" pid="8" name="MSIP_Label_5a024da7-7918-49c2-a744-b84d0bf2c679_ActionId">
    <vt:lpwstr>d158648b-d746-42b6-b074-8318921327ed</vt:lpwstr>
  </property>
  <property fmtid="{D5CDD505-2E9C-101B-9397-08002B2CF9AE}" pid="9" name="MSIP_Label_5a024da7-7918-49c2-a744-b84d0bf2c679_ContentBits">
    <vt:lpwstr>1</vt:lpwstr>
  </property>
  <property fmtid="{D5CDD505-2E9C-101B-9397-08002B2CF9AE}" pid="10" name="MSIP_Label_5a024da7-7918-49c2-a744-b84d0bf2c679_Tag">
    <vt:lpwstr>10, 3, 0, 1</vt:lpwstr>
  </property>
  <property fmtid="{D5CDD505-2E9C-101B-9397-08002B2CF9AE}" pid="11" name="ClassificationContentMarkingHeaderLocations">
    <vt:lpwstr>1_Cover page:3\Summary :3\Chapters:3\Content :3\Thank you:3</vt:lpwstr>
  </property>
  <property fmtid="{D5CDD505-2E9C-101B-9397-08002B2CF9AE}" pid="12" name="ClassificationContentMarkingHeaderText">
    <vt:lpwstr>Sensitivity - General</vt:lpwstr>
  </property>
</Properties>
</file>