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4"/>
    <p:sldMasterId id="2147483695" r:id="rId5"/>
    <p:sldMasterId id="2147483702" r:id="rId6"/>
    <p:sldMasterId id="2147483721" r:id="rId7"/>
    <p:sldMasterId id="2147483771" r:id="rId8"/>
  </p:sldMasterIdLst>
  <p:notesMasterIdLst>
    <p:notesMasterId r:id="rId44"/>
  </p:notesMasterIdLst>
  <p:handoutMasterIdLst>
    <p:handoutMasterId r:id="rId45"/>
  </p:handoutMasterIdLst>
  <p:sldIdLst>
    <p:sldId id="310" r:id="rId9"/>
    <p:sldId id="1129" r:id="rId10"/>
    <p:sldId id="498" r:id="rId11"/>
    <p:sldId id="499" r:id="rId12"/>
    <p:sldId id="1105" r:id="rId13"/>
    <p:sldId id="391" r:id="rId14"/>
    <p:sldId id="368" r:id="rId15"/>
    <p:sldId id="507" r:id="rId16"/>
    <p:sldId id="1128" r:id="rId17"/>
    <p:sldId id="1116" r:id="rId18"/>
    <p:sldId id="504" r:id="rId19"/>
    <p:sldId id="484" r:id="rId20"/>
    <p:sldId id="485" r:id="rId21"/>
    <p:sldId id="414" r:id="rId22"/>
    <p:sldId id="506" r:id="rId23"/>
    <p:sldId id="490" r:id="rId24"/>
    <p:sldId id="503" r:id="rId25"/>
    <p:sldId id="431" r:id="rId26"/>
    <p:sldId id="491" r:id="rId27"/>
    <p:sldId id="492" r:id="rId28"/>
    <p:sldId id="493" r:id="rId29"/>
    <p:sldId id="494" r:id="rId30"/>
    <p:sldId id="1123" r:id="rId31"/>
    <p:sldId id="1109" r:id="rId32"/>
    <p:sldId id="1119" r:id="rId33"/>
    <p:sldId id="1126" r:id="rId34"/>
    <p:sldId id="1125" r:id="rId35"/>
    <p:sldId id="1118" r:id="rId36"/>
    <p:sldId id="1127" r:id="rId37"/>
    <p:sldId id="1132" r:id="rId38"/>
    <p:sldId id="1133" r:id="rId39"/>
    <p:sldId id="1137" r:id="rId40"/>
    <p:sldId id="322" r:id="rId41"/>
    <p:sldId id="1121" r:id="rId42"/>
    <p:sldId id="1122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" initials="PMQ" lastIdx="1" clrIdx="0">
    <p:extLst>
      <p:ext uri="{19B8F6BF-5375-455C-9EA6-DF929625EA0E}">
        <p15:presenceInfo xmlns:p15="http://schemas.microsoft.com/office/powerpoint/2012/main" userId="PATRI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7C"/>
    <a:srgbClr val="ED9D00"/>
    <a:srgbClr val="FF9966"/>
    <a:srgbClr val="BEE395"/>
    <a:srgbClr val="CCECFF"/>
    <a:srgbClr val="000000"/>
    <a:srgbClr val="CCCCFF"/>
    <a:srgbClr val="FFFF00"/>
    <a:srgbClr val="99FF6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E6E7A3-A6EA-443C-A2DB-F1885EAFDF95}" v="339" dt="2025-11-10T19:36:16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63479" autoAdjust="0"/>
  </p:normalViewPr>
  <p:slideViewPr>
    <p:cSldViewPr snapToGrid="0" showGuides="1">
      <p:cViewPr varScale="1">
        <p:scale>
          <a:sx n="42" d="100"/>
          <a:sy n="42" d="100"/>
        </p:scale>
        <p:origin x="1580" y="20"/>
      </p:cViewPr>
      <p:guideLst>
        <p:guide orient="horz" pos="19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B434118\Box%20Sync\RegionalStudy\technicalmeeting\graph_costofvulnerabili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18744531933509"/>
          <c:y val="5.0925925925925923E-2"/>
          <c:w val="0.86525699912510934"/>
          <c:h val="0.80814814814814817"/>
        </c:manualLayout>
      </c:layout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Cost of counter measures</c:v>
                </c:pt>
              </c:strCache>
            </c:strRef>
          </c:tx>
          <c:spPr>
            <a:ln w="38100">
              <a:solidFill>
                <a:schemeClr val="tx1"/>
              </a:solidFill>
              <a:prstDash val="dash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2B-4D52-94ED-9A42EC635FC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2B-4D52-94ED-9A42EC635FC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2B-4D52-94ED-9A42EC635FC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2B-4D52-94ED-9A42EC635FC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2B-4D52-94ED-9A42EC635FC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2B-4D52-94ED-9A42EC635FC5}"/>
                </c:ext>
              </c:extLst>
            </c:dLbl>
            <c:dLbl>
              <c:idx val="6"/>
              <c:layout>
                <c:manualLayout>
                  <c:x val="-0.45"/>
                  <c:y val="0.25462962962962965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Vulnerability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22B-4D52-94ED-9A42EC635FC5}"/>
                </c:ext>
              </c:extLst>
            </c:dLbl>
            <c:dLbl>
              <c:idx val="7"/>
              <c:layout>
                <c:manualLayout>
                  <c:x val="0.20555555555555555"/>
                  <c:y val="0.310185185185185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Reliability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22B-4D52-94ED-9A42EC635FC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2B-4D52-94ED-9A42EC635FC5}"/>
                </c:ext>
              </c:extLst>
            </c:dLbl>
            <c:dLbl>
              <c:idx val="9"/>
              <c:layout>
                <c:manualLayout>
                  <c:x val="-0.18888888888888888"/>
                  <c:y val="-0.1787146398366870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2B-4D52-94ED-9A42EC635F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Sheet1!$A$3:$A$13</c:f>
              <c:numCache>
                <c:formatCode>General</c:formatCode>
                <c:ptCount val="11"/>
              </c:numCache>
            </c:numRef>
          </c:cat>
          <c:val>
            <c:numRef>
              <c:f>Sheet1!$C$3:$C$13</c:f>
              <c:numCache>
                <c:formatCode>General</c:formatCode>
                <c:ptCount val="11"/>
                <c:pt idx="0">
                  <c:v>152</c:v>
                </c:pt>
                <c:pt idx="1">
                  <c:v>154</c:v>
                </c:pt>
                <c:pt idx="2">
                  <c:v>158</c:v>
                </c:pt>
                <c:pt idx="3">
                  <c:v>166</c:v>
                </c:pt>
                <c:pt idx="4">
                  <c:v>182</c:v>
                </c:pt>
                <c:pt idx="5">
                  <c:v>198</c:v>
                </c:pt>
                <c:pt idx="6">
                  <c:v>214</c:v>
                </c:pt>
                <c:pt idx="7">
                  <c:v>278</c:v>
                </c:pt>
                <c:pt idx="8">
                  <c:v>406</c:v>
                </c:pt>
                <c:pt idx="9">
                  <c:v>662</c:v>
                </c:pt>
                <c:pt idx="10">
                  <c:v>1174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22B-4D52-94ED-9A42EC635FC5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Cost of distruptions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2.2222659667541559E-2"/>
                  <c:y val="-0.1648250218722659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22B-4D52-94ED-9A42EC635FC5}"/>
                </c:ext>
              </c:extLst>
            </c:dLbl>
            <c:dLbl>
              <c:idx val="2"/>
              <c:layout>
                <c:manualLayout>
                  <c:x val="-0.30553202401423962"/>
                  <c:y val="-8.3656880499107911E-2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b="0" i="1"/>
                    </a:pPr>
                    <a:r>
                      <a:rPr lang="en-US" b="0" i="1"/>
                      <a:t>Societal Costs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22B-4D52-94ED-9A42EC635FC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22B-4D52-94ED-9A42EC635FC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22B-4D52-94ED-9A42EC635FC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22B-4D52-94ED-9A42EC635FC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22B-4D52-94ED-9A42EC635FC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22B-4D52-94ED-9A42EC635FC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22B-4D52-94ED-9A42EC635FC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22B-4D52-94ED-9A42EC635FC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22B-4D52-94ED-9A42EC635F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i="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Sheet1!$A$3:$A$13</c:f>
              <c:numCache>
                <c:formatCode>General</c:formatCode>
                <c:ptCount val="11"/>
              </c:numCache>
            </c:numRef>
          </c:cat>
          <c:val>
            <c:numRef>
              <c:f>Sheet1!$D$3:$D$13</c:f>
              <c:numCache>
                <c:formatCode>General</c:formatCode>
                <c:ptCount val="11"/>
                <c:pt idx="0">
                  <c:v>1174</c:v>
                </c:pt>
                <c:pt idx="1">
                  <c:v>662</c:v>
                </c:pt>
                <c:pt idx="2">
                  <c:v>406</c:v>
                </c:pt>
                <c:pt idx="3">
                  <c:v>278</c:v>
                </c:pt>
                <c:pt idx="4">
                  <c:v>214</c:v>
                </c:pt>
                <c:pt idx="5">
                  <c:v>198</c:v>
                </c:pt>
                <c:pt idx="6">
                  <c:v>182</c:v>
                </c:pt>
                <c:pt idx="7">
                  <c:v>166</c:v>
                </c:pt>
                <c:pt idx="8">
                  <c:v>158</c:v>
                </c:pt>
                <c:pt idx="9">
                  <c:v>154</c:v>
                </c:pt>
                <c:pt idx="10">
                  <c:v>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622B-4D52-94ED-9A42EC635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4621408"/>
        <c:axId val="405430712"/>
      </c:lineChart>
      <c:scatterChart>
        <c:scatterStyle val="smoothMarker"/>
        <c:varyColors val="0"/>
        <c:ser>
          <c:idx val="12"/>
          <c:order val="6"/>
          <c:tx>
            <c:strRef>
              <c:f>Sheet1!$O$1</c:f>
              <c:strCache>
                <c:ptCount val="1"/>
                <c:pt idx="0">
                  <c:v>Horiz</c:v>
                </c:pt>
              </c:strCache>
            </c:strRef>
          </c:tx>
          <c:spPr>
            <a:ln w="12700">
              <a:noFill/>
              <a:prstDash val="sysDash"/>
            </a:ln>
          </c:spPr>
          <c:marker>
            <c:symbol val="none"/>
          </c:marker>
          <c:xVal>
            <c:numRef>
              <c:f>Sheet1!$B$2:$B$14</c:f>
              <c:numCache>
                <c:formatCode>General</c:formatCode>
                <c:ptCount val="13"/>
                <c:pt idx="0">
                  <c:v>-0.4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5.75</c:v>
                </c:pt>
                <c:pt idx="7">
                  <c:v>6</c:v>
                </c:pt>
                <c:pt idx="8">
                  <c:v>7</c:v>
                </c:pt>
                <c:pt idx="9">
                  <c:v>9</c:v>
                </c:pt>
                <c:pt idx="10">
                  <c:v>12</c:v>
                </c:pt>
                <c:pt idx="11">
                  <c:v>15</c:v>
                </c:pt>
                <c:pt idx="12">
                  <c:v>25</c:v>
                </c:pt>
              </c:numCache>
            </c:numRef>
          </c:xVal>
          <c:yVal>
            <c:numRef>
              <c:f>Sheet1!$O$2:$O$14</c:f>
              <c:numCache>
                <c:formatCode>General</c:formatCode>
                <c:ptCount val="13"/>
                <c:pt idx="0">
                  <c:v>151</c:v>
                </c:pt>
                <c:pt idx="1">
                  <c:v>151</c:v>
                </c:pt>
                <c:pt idx="2">
                  <c:v>151</c:v>
                </c:pt>
                <c:pt idx="3">
                  <c:v>151</c:v>
                </c:pt>
                <c:pt idx="4">
                  <c:v>151</c:v>
                </c:pt>
                <c:pt idx="5">
                  <c:v>151</c:v>
                </c:pt>
                <c:pt idx="6">
                  <c:v>151</c:v>
                </c:pt>
                <c:pt idx="7">
                  <c:v>151</c:v>
                </c:pt>
                <c:pt idx="8">
                  <c:v>151</c:v>
                </c:pt>
                <c:pt idx="9">
                  <c:v>151</c:v>
                </c:pt>
                <c:pt idx="10">
                  <c:v>151</c:v>
                </c:pt>
                <c:pt idx="11">
                  <c:v>151</c:v>
                </c:pt>
                <c:pt idx="12">
                  <c:v>151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622B-4D52-94ED-9A42EC635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4621408"/>
        <c:axId val="405430712"/>
      </c:scatterChart>
      <c:scatterChart>
        <c:scatterStyle val="lineMarker"/>
        <c:varyColors val="0"/>
        <c:ser>
          <c:idx val="7"/>
          <c:order val="2"/>
          <c:tx>
            <c:strRef>
              <c:f>Sheet1!$H$1</c:f>
              <c:strCache>
                <c:ptCount val="1"/>
                <c:pt idx="0">
                  <c:v>C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FFC000"/>
                </a:solidFill>
              </a:ln>
            </c:spPr>
          </c:marker>
          <c:dLbls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C: </a:t>
                    </a:r>
                    <a:r>
                      <a:rPr lang="en-US" sz="11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New </a:t>
                    </a:r>
                  </a:p>
                  <a:p>
                    <a:r>
                      <a:rPr lang="en-US" sz="11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investment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622B-4D52-94ED-9A42EC635FC5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622B-4D52-94ED-9A42EC635F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Sheet1!$H$3:$H$13</c:f>
              <c:numCache>
                <c:formatCode>General</c:formatCode>
                <c:ptCount val="11"/>
                <c:pt idx="8">
                  <c:v>406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622B-4D52-94ED-9A42EC635FC5}"/>
            </c:ext>
          </c:extLst>
        </c:ser>
        <c:ser>
          <c:idx val="8"/>
          <c:order val="3"/>
          <c:tx>
            <c:strRef>
              <c:f>Sheet1!$J$1</c:f>
              <c:strCache>
                <c:ptCount val="1"/>
                <c:pt idx="0">
                  <c:v>B</c:v>
                </c:pt>
              </c:strCache>
            </c:strRef>
          </c:tx>
          <c:spPr>
            <a:ln w="38100">
              <a:solidFill>
                <a:schemeClr val="accent3"/>
              </a:solidFill>
            </a:ln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chemeClr val="accent3"/>
                </a:solidFill>
              </a:ln>
            </c:spPr>
          </c:marker>
          <c:dLbls>
            <c:dLbl>
              <c:idx val="3"/>
              <c:layout>
                <c:manualLayout>
                  <c:x val="-0.19946173394992292"/>
                  <c:y val="1.1445113478462251E-2"/>
                </c:manualLayout>
              </c:layout>
              <c:tx>
                <c:rich>
                  <a:bodyPr/>
                  <a:lstStyle/>
                  <a:p>
                    <a:pPr algn="ctr" rtl="0">
                      <a:defRPr/>
                    </a:pPr>
                    <a:r>
                      <a:rPr lang="en-US"/>
                      <a:t>B: Minor investments</a:t>
                    </a:r>
                  </a:p>
                  <a:p>
                    <a:pPr algn="ctr" rtl="0">
                      <a:defRPr/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12323459567554"/>
                      <c:h val="0.1443936235911687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A-622B-4D52-94ED-9A42EC635F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Sheet1!$J$3:$J$13</c:f>
              <c:numCache>
                <c:formatCode>General</c:formatCode>
                <c:ptCount val="11"/>
                <c:pt idx="3">
                  <c:v>278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622B-4D52-94ED-9A42EC635FC5}"/>
            </c:ext>
          </c:extLst>
        </c:ser>
        <c:ser>
          <c:idx val="9"/>
          <c:order val="4"/>
          <c:tx>
            <c:strRef>
              <c:f>Sheet1!$L$1</c:f>
              <c:strCache>
                <c:ptCount val="1"/>
                <c:pt idx="0">
                  <c:v>D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circle"/>
            <c:size val="16"/>
            <c:spPr>
              <a:solidFill>
                <a:srgbClr val="92D050"/>
              </a:solidFill>
              <a:ln w="38100">
                <a:solidFill>
                  <a:schemeClr val="tx1"/>
                </a:solidFill>
              </a:ln>
            </c:spPr>
          </c:marker>
          <c:dLbls>
            <c:dLbl>
              <c:idx val="5"/>
              <c:layout>
                <c:manualLayout>
                  <c:x val="-9.7413943946661835E-2"/>
                  <c:y val="-9.84958757884522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D: Optimal investment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622B-4D52-94ED-9A42EC635F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Sheet1!$L$3:$L$13</c:f>
              <c:numCache>
                <c:formatCode>General</c:formatCode>
                <c:ptCount val="11"/>
                <c:pt idx="5">
                  <c:v>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622B-4D52-94ED-9A42EC635FC5}"/>
            </c:ext>
          </c:extLst>
        </c:ser>
        <c:ser>
          <c:idx val="6"/>
          <c:order val="5"/>
          <c:tx>
            <c:strRef>
              <c:f>Sheet1!$F$1</c:f>
              <c:strCache>
                <c:ptCount val="1"/>
                <c:pt idx="0">
                  <c:v>A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A: Current situation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622B-4D52-94ED-9A42EC635F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Sheet1!$B$4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Sheet1!$F$4</c:f>
              <c:numCache>
                <c:formatCode>General</c:formatCode>
                <c:ptCount val="1"/>
                <c:pt idx="0">
                  <c:v>662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622B-4D52-94ED-9A42EC635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4621408"/>
        <c:axId val="405430712"/>
      </c:scatterChart>
      <c:catAx>
        <c:axId val="344621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i="1"/>
                </a:pPr>
                <a:r>
                  <a:rPr lang="en-US" b="0" i="1"/>
                  <a:t>∆GTCs b/w optimal and</a:t>
                </a:r>
              </a:p>
              <a:p>
                <a:pPr>
                  <a:defRPr b="0" i="1"/>
                </a:pPr>
                <a:r>
                  <a:rPr lang="en-US" b="0" i="1"/>
                  <a:t>second-best</a:t>
                </a:r>
              </a:p>
            </c:rich>
          </c:tx>
          <c:layout>
            <c:manualLayout>
              <c:xMode val="edge"/>
              <c:yMode val="edge"/>
              <c:x val="0.4006839457567804"/>
              <c:y val="0.8690277777777777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38100">
            <a:solidFill>
              <a:schemeClr val="tx1"/>
            </a:solidFill>
            <a:headEnd type="triangle" w="lg" len="lg"/>
            <a:tailEnd type="triangle" w="lg" len="lg"/>
          </a:ln>
        </c:spPr>
        <c:crossAx val="405430712"/>
        <c:crossesAt val="-1"/>
        <c:auto val="1"/>
        <c:lblAlgn val="ctr"/>
        <c:lblOffset val="100"/>
        <c:noMultiLvlLbl val="0"/>
      </c:catAx>
      <c:valAx>
        <c:axId val="405430712"/>
        <c:scaling>
          <c:orientation val="minMax"/>
          <c:max val="900"/>
          <c:min val="0"/>
        </c:scaling>
        <c:delete val="0"/>
        <c:axPos val="l"/>
        <c:numFmt formatCode="#,##0;\-#,##0;;" sourceLinked="0"/>
        <c:majorTickMark val="none"/>
        <c:minorTickMark val="none"/>
        <c:tickLblPos val="nextTo"/>
        <c:spPr>
          <a:ln w="38100">
            <a:solidFill>
              <a:schemeClr val="tx1"/>
            </a:solidFill>
            <a:headEnd type="triangle" w="lg" len="lg"/>
            <a:tailEnd type="triangle" w="lg" len="lg"/>
          </a:ln>
        </c:spPr>
        <c:crossAx val="344621408"/>
        <c:crosses val="autoZero"/>
        <c:crossBetween val="between"/>
        <c:majorUnit val="1000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E9DE95-B839-4AB1-B120-27845D3209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BE482A-D82B-412F-A54E-E454DB9C35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0853E-C656-47B6-8FE3-175E5667AB6E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380932-8C88-4740-ADAF-2BDF6CF69B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942926-C02B-4593-9BFD-630777B057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F4D50-401C-4B4F-ABF9-423C9A3708C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829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98443-B822-42D5-80AC-374CE1E6419D}" type="datetimeFigureOut">
              <a:rPr lang="fr-FR" smtClean="0"/>
              <a:t>11/11/2025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34FB0-3D88-4984-8793-EDC0907987C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6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218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593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632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703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6470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533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12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0478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6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056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180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2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7084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72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A44F0-5DFA-254D-3602-E077AA26A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4521D-A325-A3AD-FBF0-479F75CAB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E25D2-B5BF-61BA-EAA3-18B6F1A5B9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668CF-CE31-72B0-6AC6-766769771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771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85AE3-22E9-4F01-0796-A631F6AF6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52EBE-3F40-6DD5-0880-E2C574E32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FBAEF-C0B7-14BC-3E30-034342BA1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A76E0-03B0-7C94-05D3-4C5965978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177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F057C-17CB-8D8C-32C4-11B8A95C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6F113-E179-93E8-8660-CF764B75C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FD836-2AA9-F958-C4B2-FAE5E9ACF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25881-8E6E-8500-0B93-27B261A02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249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38F39-B6F8-9480-13B5-603723DA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E0245-7623-D1C1-EB61-0E7245F7F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C83A3-F31D-705D-A2C1-FDAD8C64F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28C8F-25F4-EB8E-61DB-9A73B814C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751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EB5EE-0BF2-F364-7EF2-706E18822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AF2F2E-030A-0EDF-0ABD-9C1D3AD80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4E90E7-9E1C-4444-2DF9-4C846E6DE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4D396-703D-C20E-6B6F-911547D1A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301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96B68-66F5-9C06-FB8C-654883AEA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32A8F3-F809-D19A-E5F9-54AA61903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1EECD-EB55-C639-FBFC-11E799C17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8E48B-E28A-A2D3-FED3-CD4C39952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684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2711D-C1E8-6B33-F3E0-92EAFB578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5CECF0-2E1C-5BCE-B9CE-EBADDB40B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C8848-57A6-74D1-BE04-9AE59A1F9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4719C-F47F-7CBE-D1F0-EE8888615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263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13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C19DC-EAA6-F49B-736F-E085B99B8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DA9D2-B65A-F483-65A3-11F2D1833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0F7D8-7F6A-1A02-22FB-E60ED3569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00832-1947-46C4-D144-4B5BF19FF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07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904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F8B-D4D5-761A-C837-B615E4B34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5870E-EF74-1A97-A219-A06CE4213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60A782-DE47-141E-DC19-4A3DFA5B2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Congestion: reduced speeds inputted into HDM-4 using Google’s Directions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05026-4F48-BE21-27ED-1D87AF0EE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76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6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655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34FB0-3D88-4984-8793-EDC0907987C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61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90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figure</a:t>
            </a:r>
            <a:r>
              <a:rPr lang="en-US" baseline="0" dirty="0"/>
              <a:t> shows ALL disrupted links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C0168-C757-4B75-8CCE-B1B842AF9D7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01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jpeg"/><Relationship Id="rId11" Type="http://schemas.openxmlformats.org/officeDocument/2006/relationships/image" Target="../media/image9.png"/><Relationship Id="rId5" Type="http://schemas.openxmlformats.org/officeDocument/2006/relationships/image" Target="../media/image20.png"/><Relationship Id="rId10" Type="http://schemas.openxmlformats.org/officeDocument/2006/relationships/image" Target="../media/image8.jpe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98986D3-C59F-426A-9EE0-D4B270CE69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6344" y="2946068"/>
            <a:ext cx="7356749" cy="4778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Name of the speaker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B13E4CD-13B6-4B4B-81E0-224E0B9C6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6344" y="3452222"/>
            <a:ext cx="7356749" cy="543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Position and organisation of the speaker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F6AC509A-F52D-4B2D-9A0D-FBE97F198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689" y="2117472"/>
            <a:ext cx="11090274" cy="74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00457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0E2645A-7196-4F18-9D1D-8687E62537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0126" y="3972076"/>
            <a:ext cx="9736183" cy="392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Title of the workshop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8645B6-D29E-479E-821B-BE946B0848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16344" y="4381529"/>
            <a:ext cx="7388030" cy="39286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                                 12-14 </a:t>
            </a:r>
            <a:r>
              <a:rPr lang="fr-FR" dirty="0" err="1"/>
              <a:t>November</a:t>
            </a:r>
            <a:r>
              <a:rPr lang="fr-FR" dirty="0"/>
              <a:t>, 2025 / Maputo, Mozambique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52F900-DFCA-45EA-9C74-55A6FC3BA2D6}"/>
              </a:ext>
            </a:extLst>
          </p:cNvPr>
          <p:cNvSpPr/>
          <p:nvPr userDrawn="1"/>
        </p:nvSpPr>
        <p:spPr>
          <a:xfrm>
            <a:off x="550863" y="6374206"/>
            <a:ext cx="11090274" cy="483794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7E3C9D3-8465-4929-B67F-36A290B5EE12}"/>
              </a:ext>
            </a:extLst>
          </p:cNvPr>
          <p:cNvSpPr txBox="1"/>
          <p:nvPr userDrawn="1"/>
        </p:nvSpPr>
        <p:spPr>
          <a:xfrm>
            <a:off x="550689" y="6462214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/>
                </a:solidFill>
                <a:latin typeface="Arial Narrow" panose="020B0606020202030204" pitchFamily="34" charset="0"/>
              </a:rPr>
              <a:t>World Road Association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D7A057A-6787-406F-9392-487D79F16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0"/>
          <a:stretch/>
        </p:blipFill>
        <p:spPr>
          <a:xfrm>
            <a:off x="990203" y="4884796"/>
            <a:ext cx="1898051" cy="1146354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Rectangle 6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7" name="Rectangle 8"/>
          <p:cNvSpPr>
            <a:spLocks noChangeArrowheads="1"/>
          </p:cNvSpPr>
          <p:nvPr userDrawn="1"/>
        </p:nvSpPr>
        <p:spPr bwMode="auto">
          <a:xfrm>
            <a:off x="627018" y="2365538"/>
            <a:ext cx="62811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 descr="야외, 하늘, 구름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EBFCC1-6295-21CF-137C-E899461B34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2" b="19923"/>
          <a:stretch>
            <a:fillRect/>
          </a:stretch>
        </p:blipFill>
        <p:spPr>
          <a:xfrm>
            <a:off x="550689" y="457200"/>
            <a:ext cx="3613665" cy="1572263"/>
          </a:xfrm>
          <a:prstGeom prst="rect">
            <a:avLst/>
          </a:prstGeom>
        </p:spPr>
      </p:pic>
      <p:pic>
        <p:nvPicPr>
          <p:cNvPr id="8" name="그림 7" descr="야외, 의류, 사람, 하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8A12C5-17D9-6964-AD00-7DDD536A8C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5"/>
          <a:stretch>
            <a:fillRect/>
          </a:stretch>
        </p:blipFill>
        <p:spPr>
          <a:xfrm>
            <a:off x="4240683" y="457200"/>
            <a:ext cx="3548970" cy="1572263"/>
          </a:xfrm>
          <a:prstGeom prst="rect">
            <a:avLst/>
          </a:prstGeom>
        </p:spPr>
      </p:pic>
      <p:pic>
        <p:nvPicPr>
          <p:cNvPr id="15" name="그림 14" descr="야외, 지상, 콘크리트 다리, 다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1FC9E1-8A06-5A5C-60C2-C79625401E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4"/>
          <a:stretch>
            <a:fillRect/>
          </a:stretch>
        </p:blipFill>
        <p:spPr>
          <a:xfrm>
            <a:off x="7865981" y="457200"/>
            <a:ext cx="3774981" cy="1572263"/>
          </a:xfrm>
          <a:prstGeom prst="rect">
            <a:avLst/>
          </a:prstGeom>
        </p:spPr>
      </p:pic>
      <p:pic>
        <p:nvPicPr>
          <p:cNvPr id="28" name="Picture 7" descr="imagesbank">
            <a:extLst>
              <a:ext uri="{FF2B5EF4-FFF2-40B4-BE49-F238E27FC236}">
                <a16:creationId xmlns:a16="http://schemas.microsoft.com/office/drawing/2014/main" id="{CC980BF9-85F3-5BC4-4126-8FD3722C4E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81" y="5221887"/>
            <a:ext cx="1997971" cy="62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1" descr="LOGOTIPO_ANE E FUNDO_TRANSPARENTE-01">
            <a:extLst>
              <a:ext uri="{FF2B5EF4-FFF2-40B4-BE49-F238E27FC236}">
                <a16:creationId xmlns:a16="http://schemas.microsoft.com/office/drawing/2014/main" id="{75555FC3-269B-7679-C700-A21E5FF7CA3D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8994" r="5333" b="21214"/>
          <a:stretch>
            <a:fillRect/>
          </a:stretch>
        </p:blipFill>
        <p:spPr bwMode="auto">
          <a:xfrm>
            <a:off x="7694399" y="5203237"/>
            <a:ext cx="1297329" cy="73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4" descr="Logo&#10;&#10;Description automatically generated">
            <a:extLst>
              <a:ext uri="{FF2B5EF4-FFF2-40B4-BE49-F238E27FC236}">
                <a16:creationId xmlns:a16="http://schemas.microsoft.com/office/drawing/2014/main" id="{0800577C-6048-05BE-AC25-B2FF3147FDB9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75" y="5109473"/>
            <a:ext cx="1202318" cy="91369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3963AF2-19A6-EEA7-4286-D630D1DF79A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8513" y="5001123"/>
            <a:ext cx="1560548" cy="11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2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6" name="Image 5" descr="Une image contenant voie, train, herbe, montagne&#10;&#10;Description générée automatiquement">
            <a:extLst>
              <a:ext uri="{FF2B5EF4-FFF2-40B4-BE49-F238E27FC236}">
                <a16:creationId xmlns:a16="http://schemas.microsoft.com/office/drawing/2014/main" id="{0B4E3409-BE52-42E7-A5AD-FEEFB0C1C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981" y="561068"/>
            <a:ext cx="4190156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36FAD6EA-10FB-4E78-9035-38CF409E84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3814042"/>
            <a:ext cx="11090274" cy="224385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50999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4" name="Image 3" descr="Une image contenant bâtiment, circuit, route&#10;&#10;Description générée automatiquement">
            <a:extLst>
              <a:ext uri="{FF2B5EF4-FFF2-40B4-BE49-F238E27FC236}">
                <a16:creationId xmlns:a16="http://schemas.microsoft.com/office/drawing/2014/main" id="{FA952338-AC4B-4DBC-843D-21C160929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1"/>
            <a:ext cx="11090274" cy="22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2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3" name="Image 2" descr="Une image contenant scène, voie, route, train&#10;&#10;Description générée automatiquement">
            <a:extLst>
              <a:ext uri="{FF2B5EF4-FFF2-40B4-BE49-F238E27FC236}">
                <a16:creationId xmlns:a16="http://schemas.microsoft.com/office/drawing/2014/main" id="{1B18A8C4-0E27-42D8-800B-CD19B2F583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103428" cy="22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4" name="Image 3" descr="Une image contenant extérieur, route, nature, montagne&#10;&#10;Description générée automatiquement">
            <a:extLst>
              <a:ext uri="{FF2B5EF4-FFF2-40B4-BE49-F238E27FC236}">
                <a16:creationId xmlns:a16="http://schemas.microsoft.com/office/drawing/2014/main" id="{E71763A9-529A-4AA7-8F99-EE27FC6D9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093882" cy="22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3" name="Image 2" descr="Une image contenant train, voie, extérieur, scène&#10;&#10;Description générée automatiquement">
            <a:extLst>
              <a:ext uri="{FF2B5EF4-FFF2-40B4-BE49-F238E27FC236}">
                <a16:creationId xmlns:a16="http://schemas.microsoft.com/office/drawing/2014/main" id="{CB0D8573-BD59-4554-9733-0D6A88FCB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108892" cy="22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1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459028"/>
            <a:ext cx="11097491" cy="671086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attention!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B31504B-0412-40E4-9F52-364110757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3452" y="1683651"/>
            <a:ext cx="4317468" cy="593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Name of the speaker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9FBA3AA-F47A-45C6-9F1D-ED506AB58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3452" y="2944102"/>
            <a:ext cx="4319067" cy="428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1" kern="1200" smtClean="0">
                <a:solidFill>
                  <a:srgbClr val="00457D"/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Enter email </a:t>
            </a:r>
            <a:r>
              <a:rPr lang="fr-FR" dirty="0" err="1"/>
              <a:t>address</a:t>
            </a:r>
            <a:endParaRPr lang="fr-FR" dirty="0"/>
          </a:p>
        </p:txBody>
      </p:sp>
      <p:pic>
        <p:nvPicPr>
          <p:cNvPr id="16" name="Image 1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4B58650-8DFD-41D6-AC95-23D8C201F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103" y="1937053"/>
            <a:ext cx="523896" cy="523896"/>
          </a:xfrm>
          <a:prstGeom prst="rect">
            <a:avLst/>
          </a:prstGeom>
        </p:spPr>
      </p:pic>
      <p:pic>
        <p:nvPicPr>
          <p:cNvPr id="18" name="Image 17" descr="Une image contenant roue, dessin&#10;&#10;Description générée automatiquement">
            <a:extLst>
              <a:ext uri="{FF2B5EF4-FFF2-40B4-BE49-F238E27FC236}">
                <a16:creationId xmlns:a16="http://schemas.microsoft.com/office/drawing/2014/main" id="{A9C0E22B-0C13-41B2-AE35-9C7942977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909" y="1937053"/>
            <a:ext cx="523896" cy="523896"/>
          </a:xfrm>
          <a:prstGeom prst="rect">
            <a:avLst/>
          </a:prstGeom>
        </p:spPr>
      </p:pic>
      <p:pic>
        <p:nvPicPr>
          <p:cNvPr id="20" name="Image 1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047B379-C54E-41C6-96B2-F8AF6F3E17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735" y="3221652"/>
            <a:ext cx="523896" cy="523896"/>
          </a:xfrm>
          <a:prstGeom prst="rect">
            <a:avLst/>
          </a:prstGeom>
        </p:spPr>
      </p:pic>
      <p:pic>
        <p:nvPicPr>
          <p:cNvPr id="22" name="Image 2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3CA129E-B24E-4A4C-A46E-6B68586938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103" y="3224115"/>
            <a:ext cx="523896" cy="523896"/>
          </a:xfrm>
          <a:prstGeom prst="rect">
            <a:avLst/>
          </a:prstGeom>
        </p:spPr>
      </p:pic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8194B4BA-969C-4B47-80E8-1ADE2BF48A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3452" y="2305418"/>
            <a:ext cx="4317468" cy="518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Position of the speaker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5E757-ECB6-4D4D-9282-D25BCE972143}"/>
              </a:ext>
            </a:extLst>
          </p:cNvPr>
          <p:cNvSpPr/>
          <p:nvPr userDrawn="1"/>
        </p:nvSpPr>
        <p:spPr>
          <a:xfrm>
            <a:off x="8587103" y="2626903"/>
            <a:ext cx="165350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@</a:t>
            </a:r>
            <a:r>
              <a:rPr lang="fr-FR" sz="1700" dirty="0" err="1">
                <a:latin typeface="Arial Narrow" panose="020B0606020202030204" pitchFamily="34" charset="0"/>
              </a:rPr>
              <a:t>PIARC_Roads</a:t>
            </a:r>
            <a:endParaRPr lang="fr-FR" sz="1700" dirty="0">
              <a:latin typeface="Arial Narrow" panose="020B0606020202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0C51BC-F676-4984-A943-BBF90E53B885}"/>
              </a:ext>
            </a:extLst>
          </p:cNvPr>
          <p:cNvSpPr/>
          <p:nvPr userDrawn="1"/>
        </p:nvSpPr>
        <p:spPr>
          <a:xfrm>
            <a:off x="10240612" y="2495723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E16AF-4DFF-4D8D-AF3F-CF70162855C4}"/>
              </a:ext>
            </a:extLst>
          </p:cNvPr>
          <p:cNvSpPr/>
          <p:nvPr userDrawn="1"/>
        </p:nvSpPr>
        <p:spPr>
          <a:xfrm>
            <a:off x="8529759" y="3805438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923866-3DD0-4F46-BFEE-D678954C7E2D}"/>
              </a:ext>
            </a:extLst>
          </p:cNvPr>
          <p:cNvSpPr/>
          <p:nvPr userDrawn="1"/>
        </p:nvSpPr>
        <p:spPr>
          <a:xfrm>
            <a:off x="10240612" y="3800746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D5F4A3-7BDC-46C0-A023-333366ABC0A3}"/>
              </a:ext>
            </a:extLst>
          </p:cNvPr>
          <p:cNvSpPr/>
          <p:nvPr userDrawn="1"/>
        </p:nvSpPr>
        <p:spPr>
          <a:xfrm>
            <a:off x="9034087" y="4504570"/>
            <a:ext cx="1778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fr-FR" sz="2000" b="1" dirty="0">
                <a:solidFill>
                  <a:srgbClr val="ED9D00"/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sp>
        <p:nvSpPr>
          <p:cNvPr id="38" name="Espace réservé du texte 4">
            <a:extLst>
              <a:ext uri="{FF2B5EF4-FFF2-40B4-BE49-F238E27FC236}">
                <a16:creationId xmlns:a16="http://schemas.microsoft.com/office/drawing/2014/main" id="{8BC39445-9F9E-462D-924E-8172B4D64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3453" y="3465720"/>
            <a:ext cx="4319067" cy="428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@twitter</a:t>
            </a:r>
          </a:p>
        </p:txBody>
      </p:sp>
      <p:pic>
        <p:nvPicPr>
          <p:cNvPr id="35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D7A057A-6787-406F-9392-487D79F16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0"/>
          <a:stretch/>
        </p:blipFill>
        <p:spPr>
          <a:xfrm>
            <a:off x="520584" y="1459123"/>
            <a:ext cx="1466495" cy="88571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91B92F5-C0FA-1660-CDDD-7732E7CBDAB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9063" y="4922121"/>
            <a:ext cx="11095682" cy="1572904"/>
          </a:xfrm>
          <a:prstGeom prst="rect">
            <a:avLst/>
          </a:prstGeom>
        </p:spPr>
      </p:pic>
      <p:pic>
        <p:nvPicPr>
          <p:cNvPr id="13" name="Picture 7" descr="imagesbank">
            <a:extLst>
              <a:ext uri="{FF2B5EF4-FFF2-40B4-BE49-F238E27FC236}">
                <a16:creationId xmlns:a16="http://schemas.microsoft.com/office/drawing/2014/main" id="{1E164FB9-6E6B-D4B5-1E61-35068F3028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82" y="2626903"/>
            <a:ext cx="2216430" cy="69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" descr="LOGOTIPO_ANE E FUNDO_TRANSPARENTE-01">
            <a:extLst>
              <a:ext uri="{FF2B5EF4-FFF2-40B4-BE49-F238E27FC236}">
                <a16:creationId xmlns:a16="http://schemas.microsoft.com/office/drawing/2014/main" id="{5AF5CE99-0127-4220-8C23-6DFEFD6567E8}"/>
              </a:ext>
            </a:extLst>
          </p:cNvPr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8994" r="5333" b="21214"/>
          <a:stretch>
            <a:fillRect/>
          </a:stretch>
        </p:blipFill>
        <p:spPr bwMode="auto">
          <a:xfrm>
            <a:off x="678049" y="3603636"/>
            <a:ext cx="1202318" cy="69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Logo&#10;&#10;Description automatically generated">
            <a:extLst>
              <a:ext uri="{FF2B5EF4-FFF2-40B4-BE49-F238E27FC236}">
                <a16:creationId xmlns:a16="http://schemas.microsoft.com/office/drawing/2014/main" id="{E45B7940-BB28-3B72-1841-180777CA2898}"/>
              </a:ext>
            </a:extLst>
          </p:cNvPr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23" y="3487341"/>
            <a:ext cx="1113598" cy="83848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D7EEBAC-E07A-7552-697A-34C93A94411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41896" y="1442434"/>
            <a:ext cx="1416649" cy="10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73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7DF02E-7AE2-435D-B251-318E94A927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1894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7EEA30-D396-4539-85C6-24EBC2976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39976A-5FDE-45E4-A77C-9CBC72E243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7688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373A1559-2EC2-4600-84CE-9F66909C882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826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36459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44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7DF02E-7AE2-435D-B251-318E94A927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582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741EF5CC-C208-FEB8-6349-3B40D07B563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47688" y="1168924"/>
            <a:ext cx="11093450" cy="513107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457C"/>
                </a:solidFill>
              </a:defRPr>
            </a:lvl2pPr>
          </a:lstStyle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800" b="1" dirty="0">
                <a:latin typeface="Arial Narrow"/>
              </a:rPr>
              <a:t>Content slide</a:t>
            </a:r>
            <a:endParaRPr lang="en-GB" dirty="0">
              <a:latin typeface="Arial Narrow"/>
            </a:endParaRPr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fr-FR" sz="2800" b="1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0687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AA56-33A5-4A75-A823-822144665AFC}" type="datetime1">
              <a:rPr lang="en-US" smtClean="0">
                <a:solidFill>
                  <a:srgbClr val="775F55"/>
                </a:solidFill>
              </a:rPr>
              <a:t>11/11/2025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5D67A2-7E6D-4822-829E-D369193BA0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3935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8CF7FFB-E674-4233-B704-83D35EE730EC}" type="datetime1">
              <a:rPr lang="en-US" smtClean="0">
                <a:solidFill>
                  <a:srgbClr val="775F55"/>
                </a:solidFill>
              </a:rPr>
              <a:t>11/11/2025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E5D67A2-7E6D-4822-829E-D369193BA01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4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7EEA30-D396-4539-85C6-24EBC2976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39976A-5FDE-45E4-A77C-9CBC72E243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7688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373A1559-2EC2-4600-84CE-9F66909C882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826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3013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36FAD6EA-10FB-4E78-9035-38CF409E84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3814042"/>
            <a:ext cx="11090274" cy="224385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8527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6"/>
            <a:ext cx="6894966" cy="41036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F2AC08E-000F-4F51-9F8C-E0FA341C71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45830" y="561068"/>
            <a:ext cx="4197112" cy="542857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46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6" name="Image 5" descr="Une image contenant montagne, train, extérieur, pont&#10;&#10;Description générée automatiquement">
            <a:extLst>
              <a:ext uri="{FF2B5EF4-FFF2-40B4-BE49-F238E27FC236}">
                <a16:creationId xmlns:a16="http://schemas.microsoft.com/office/drawing/2014/main" id="{683AD6D3-058E-4DA1-915A-489EA03D3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9917" y="561068"/>
            <a:ext cx="4191220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4" name="Image 3" descr="Une image contenant plante, arbre, vue, couvert&#10;&#10;Description générée automatiquement">
            <a:extLst>
              <a:ext uri="{FF2B5EF4-FFF2-40B4-BE49-F238E27FC236}">
                <a16:creationId xmlns:a16="http://schemas.microsoft.com/office/drawing/2014/main" id="{E81027A4-08F4-4061-B032-E6C1740B7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737" y="570998"/>
            <a:ext cx="4219400" cy="56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8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00FB1D-7FB1-41CF-844E-1F3520F54467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03B26-BDC0-41C6-8DF3-C7F1E875F2C3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D9D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101CC-40D6-058A-9BF7-F6D3E9B6F8C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EA73C-196E-429A-5AC6-E07F99127B8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  <p:sp>
        <p:nvSpPr>
          <p:cNvPr id="5" name="ZoneTexte 14">
            <a:extLst>
              <a:ext uri="{FF2B5EF4-FFF2-40B4-BE49-F238E27FC236}">
                <a16:creationId xmlns:a16="http://schemas.microsoft.com/office/drawing/2014/main" id="{3B061D24-1FCD-ABB9-44DF-23928DCD1FF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F99FA447-D59F-6997-5BB7-9B4BF155E9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7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75" r:id="rId2"/>
    <p:sldLayoutId id="2147483779" r:id="rId3"/>
    <p:sldLayoutId id="2147483780" r:id="rId4"/>
    <p:sldLayoutId id="2147483784" r:id="rId5"/>
    <p:sldLayoutId id="214748378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1D71CFA-D91E-4DEC-9100-F58C1A5438A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564A6A4B-9DB7-4C6E-8F7C-1E2BC03674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A7C212-7ABC-675F-A51C-C7372008CDB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17D44-4A7A-53CE-5C59-ADCF81995AF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425146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48" r:id="rId2"/>
    <p:sldLayoutId id="2147483749" r:id="rId3"/>
    <p:sldLayoutId id="214748375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33" userDrawn="1">
          <p15:clr>
            <a:srgbClr val="F26B43"/>
          </p15:clr>
        </p15:guide>
        <p15:guide id="2" orient="horz" pos="41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B15804-3C59-4CE5-B41F-C4A6DB40E9C1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71EEACED-4FC7-4571-9ACA-7F8151F802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3B303F-BBE6-A855-A648-08D2DC885CD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0870E-9D09-DE0B-0805-62436215FC6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97876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12" r:id="rId2"/>
    <p:sldLayoutId id="2147483752" r:id="rId3"/>
    <p:sldLayoutId id="2147483755" r:id="rId4"/>
    <p:sldLayoutId id="214748375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03896-61A3-7C71-53DD-923107B4647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1E8C4-EDB3-0456-A196-965FCED79F8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80775" y="6642100"/>
            <a:ext cx="876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8786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0F6EAC-293B-419E-8979-A060C1AEF5C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1CC25B36-022B-4EAD-AE28-86A5EEBE4D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1E426-A078-1D2A-73C2-90FC0A62BEC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54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- General</a:t>
            </a:r>
          </a:p>
        </p:txBody>
      </p:sp>
    </p:spTree>
    <p:extLst>
      <p:ext uri="{BB962C8B-B14F-4D97-AF65-F5344CB8AC3E}">
        <p14:creationId xmlns:p14="http://schemas.microsoft.com/office/powerpoint/2010/main" val="158470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047D556F-B543-1D8B-B3E1-DF9500EAA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7734" y="4056520"/>
            <a:ext cx="9736183" cy="543235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dirty="0"/>
              <a:t>Improvement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Road</a:t>
            </a:r>
            <a:r>
              <a:rPr lang="ko-KR" altLang="en-US" dirty="0"/>
              <a:t> </a:t>
            </a:r>
            <a:r>
              <a:rPr lang="en-US" altLang="ko-KR" dirty="0"/>
              <a:t>Network Resilience </a:t>
            </a:r>
          </a:p>
          <a:p>
            <a:pPr>
              <a:lnSpc>
                <a:spcPct val="50000"/>
              </a:lnSpc>
            </a:pPr>
            <a:r>
              <a:rPr lang="en-US" altLang="ko-KR" dirty="0"/>
              <a:t>“Strategies for Cost-Effective Climate Change Adaptation and Sustainable Development”</a:t>
            </a:r>
            <a:endParaRPr lang="es-E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BA6D8FB-00DF-4A1E-B856-240D71FDB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Cecilia Brice</a:t>
            </a:r>
            <a:r>
              <a:rPr lang="en-US" dirty="0" err="1"/>
              <a:t>ño</a:t>
            </a:r>
            <a:r>
              <a:rPr lang="en-US" dirty="0"/>
              <a:t> Garmendia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7C1DFE-55E4-4100-AF9A-6EA9658A1C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Lead Economist World Bank Group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A40FF6-CFA7-47E8-9805-AC3D6988BD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Resilience</a:t>
            </a:r>
            <a:r>
              <a:rPr lang="fr-FR" dirty="0"/>
              <a:t> of Road Networks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65BB5CF-0B68-4166-A6CC-5AA2934B23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16794" y="4556958"/>
            <a:ext cx="7358062" cy="392866"/>
          </a:xfrm>
        </p:spPr>
        <p:txBody>
          <a:bodyPr/>
          <a:lstStyle/>
          <a:p>
            <a:r>
              <a:rPr lang="fr-FR" altLang="ko-KR" dirty="0"/>
              <a:t>12-14 </a:t>
            </a:r>
            <a:r>
              <a:rPr lang="en-US" altLang="ko-KR" dirty="0"/>
              <a:t>November</a:t>
            </a:r>
            <a:r>
              <a:rPr lang="fr-FR" altLang="ko-KR" dirty="0"/>
              <a:t> 2025 / Maputo, Mozambique</a:t>
            </a:r>
          </a:p>
          <a:p>
            <a:endParaRPr lang="fr-FR" altLang="ko-KR" dirty="0"/>
          </a:p>
          <a:p>
            <a:endParaRPr lang="fr-FR" dirty="0"/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6457D35F-3D3F-B14B-D876-EBCC8602BF32}"/>
              </a:ext>
            </a:extLst>
          </p:cNvPr>
          <p:cNvSpPr txBox="1">
            <a:spLocks/>
          </p:cNvSpPr>
          <p:nvPr/>
        </p:nvSpPr>
        <p:spPr>
          <a:xfrm>
            <a:off x="4245355" y="3972675"/>
            <a:ext cx="7356749" cy="5232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ED9D00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07B96F59-F8A3-166C-E724-8BF5577FA226}"/>
              </a:ext>
            </a:extLst>
          </p:cNvPr>
          <p:cNvSpPr txBox="1">
            <a:spLocks/>
          </p:cNvSpPr>
          <p:nvPr/>
        </p:nvSpPr>
        <p:spPr>
          <a:xfrm>
            <a:off x="4246816" y="2613655"/>
            <a:ext cx="7356675" cy="1354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rgbClr val="00457C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ABBA3-2ED9-A9D2-E7AA-3B55EC153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corridors – A Subset of the Network: Case Perú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6E87E-C190-D92F-7788-7252FCAD8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2" y="1332490"/>
            <a:ext cx="3931920" cy="5088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8A0BCC-5054-4E37-426C-85C0473D43BB}"/>
              </a:ext>
            </a:extLst>
          </p:cNvPr>
          <p:cNvSpPr txBox="1"/>
          <p:nvPr/>
        </p:nvSpPr>
        <p:spPr>
          <a:xfrm>
            <a:off x="1903974" y="1124105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Least-Cost (Sub)Network (Indicative Corridors)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9851A-E44E-9891-BA03-BC92A7B72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53" y="1343217"/>
            <a:ext cx="3931920" cy="5088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9CBE94-0023-1022-1804-98FB8D79E555}"/>
              </a:ext>
            </a:extLst>
          </p:cNvPr>
          <p:cNvSpPr txBox="1"/>
          <p:nvPr/>
        </p:nvSpPr>
        <p:spPr>
          <a:xfrm>
            <a:off x="7122732" y="1197260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High-Traffic Links</a:t>
            </a:r>
          </a:p>
        </p:txBody>
      </p:sp>
    </p:spTree>
    <p:extLst>
      <p:ext uri="{BB962C8B-B14F-4D97-AF65-F5344CB8AC3E}">
        <p14:creationId xmlns:p14="http://schemas.microsoft.com/office/powerpoint/2010/main" val="617872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23068"/>
            <a:ext cx="3931920" cy="5088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141" y="613925"/>
            <a:ext cx="9970062" cy="9906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ED9D00"/>
                </a:solidFill>
                <a:latin typeface="Arial Narrow" panose="020B0606020202030204" pitchFamily="34" charset="0"/>
              </a:rPr>
              <a:t>Measuring Criticality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42513" y="3710050"/>
            <a:ext cx="457200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827520" y="2743200"/>
            <a:ext cx="381000" cy="414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67" y="1398929"/>
            <a:ext cx="2898648" cy="3751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71" y="3409912"/>
            <a:ext cx="2551176" cy="33015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Down Arrow 12"/>
          <p:cNvSpPr/>
          <p:nvPr/>
        </p:nvSpPr>
        <p:spPr>
          <a:xfrm rot="3133587">
            <a:off x="6079490" y="3355054"/>
            <a:ext cx="381000" cy="414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11490" y="1209794"/>
            <a:ext cx="167980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Optimal</a:t>
            </a:r>
            <a:r>
              <a:rPr lang="es-P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Route</a:t>
            </a:r>
            <a:endParaRPr lang="es-P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3538" y="3158110"/>
            <a:ext cx="175904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2nd-Best </a:t>
            </a:r>
            <a:r>
              <a:rPr lang="es-P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Route</a:t>
            </a:r>
            <a:endParaRPr lang="es-P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981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272" y="518055"/>
            <a:ext cx="11757728" cy="9906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ED9D00"/>
                </a:solidFill>
                <a:latin typeface="Arial Narrow" panose="020B0606020202030204" pitchFamily="34" charset="0"/>
              </a:rPr>
              <a:t>Increase in distance (x-axis) and cost (y-axis) due to disrupted links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06493"/>
            <a:ext cx="7315200" cy="50732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562600" y="28194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87653" y="28194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1400" y="48768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0794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83" y="459788"/>
            <a:ext cx="11210634" cy="9906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ED9D00"/>
                </a:solidFill>
                <a:latin typeface="Arial Narrow" panose="020B0606020202030204" pitchFamily="34" charset="0"/>
              </a:rPr>
              <a:t>The size of the circle represents the economic cost of disruption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24000" y="1272085"/>
            <a:ext cx="533400" cy="244476"/>
          </a:xfrm>
        </p:spPr>
        <p:txBody>
          <a:bodyPr>
            <a:normAutofit fontScale="62500" lnSpcReduction="20000"/>
          </a:bodyPr>
          <a:lstStyle/>
          <a:p>
            <a:fld id="{7E5D67A2-7E6D-4822-829E-D369193BA01D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438400" y="1390313"/>
            <a:ext cx="7315200" cy="4904547"/>
            <a:chOff x="914400" y="1390312"/>
            <a:chExt cx="7315200" cy="49045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72"/>
            <a:stretch/>
          </p:blipFill>
          <p:spPr>
            <a:xfrm>
              <a:off x="914400" y="1390312"/>
              <a:ext cx="7315200" cy="490454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657600" y="1937175"/>
              <a:ext cx="1426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4M $US</a:t>
              </a:r>
              <a:endParaRPr lang="es-P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7851" y="1683618"/>
              <a:ext cx="1439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5.6M $US </a:t>
              </a:r>
              <a:endParaRPr lang="es-P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6781800" y="2060185"/>
              <a:ext cx="533400" cy="991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572000" y="1828800"/>
              <a:ext cx="381000" cy="10837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143500" y="417114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2M $US</a:t>
              </a:r>
              <a:endParaRPr lang="es-P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422858" y="4692963"/>
              <a:ext cx="808121" cy="6310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b="57143"/>
          <a:stretch/>
        </p:blipFill>
        <p:spPr>
          <a:xfrm>
            <a:off x="8305800" y="3113764"/>
            <a:ext cx="2133600" cy="14576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8949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563" y="2523109"/>
            <a:ext cx="3657600" cy="1752600"/>
          </a:xfrm>
          <a:ln w="254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ED9D00"/>
                </a:solidFill>
                <a:latin typeface="Arial Narrow" panose="020B0606020202030204" pitchFamily="34" charset="0"/>
              </a:rPr>
              <a:t>Bringing home the problem:</a:t>
            </a:r>
            <a:br>
              <a:rPr lang="en-US" sz="3200" dirty="0">
                <a:solidFill>
                  <a:srgbClr val="ED9D00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rgbClr val="ED9D00"/>
                </a:solidFill>
                <a:latin typeface="Arial Narrow" panose="020B0606020202030204" pitchFamily="34" charset="0"/>
              </a:rPr>
              <a:t>Ranking and measuring criticality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01974"/>
            <a:ext cx="4948989" cy="64045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50476" y="63474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Links and Their Losses</a:t>
            </a:r>
          </a:p>
        </p:txBody>
      </p:sp>
      <p:sp>
        <p:nvSpPr>
          <p:cNvPr id="6" name="Down Arrow 5"/>
          <p:cNvSpPr/>
          <p:nvPr/>
        </p:nvSpPr>
        <p:spPr>
          <a:xfrm rot="2671048">
            <a:off x="6900386" y="2314305"/>
            <a:ext cx="215928" cy="86137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TextBox 7"/>
          <p:cNvSpPr txBox="1"/>
          <p:nvPr/>
        </p:nvSpPr>
        <p:spPr>
          <a:xfrm>
            <a:off x="7273000" y="1973961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Down Arrow 8"/>
          <p:cNvSpPr/>
          <p:nvPr/>
        </p:nvSpPr>
        <p:spPr>
          <a:xfrm rot="2671048">
            <a:off x="7698437" y="3849868"/>
            <a:ext cx="215928" cy="86137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TextBox 9"/>
          <p:cNvSpPr txBox="1"/>
          <p:nvPr/>
        </p:nvSpPr>
        <p:spPr>
          <a:xfrm>
            <a:off x="8071051" y="3430252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Down Arrow 10"/>
          <p:cNvSpPr/>
          <p:nvPr/>
        </p:nvSpPr>
        <p:spPr>
          <a:xfrm rot="2671048">
            <a:off x="9563348" y="4615456"/>
            <a:ext cx="215928" cy="86137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TextBox 11"/>
          <p:cNvSpPr txBox="1"/>
          <p:nvPr/>
        </p:nvSpPr>
        <p:spPr>
          <a:xfrm>
            <a:off x="9709426" y="4159004"/>
            <a:ext cx="53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99685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7F66-5ED0-9E09-66F5-8E0AA91F8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links and exposure to climate events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A03B16-D08D-9B1A-953D-33F871EFF4E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9" y="1298706"/>
            <a:ext cx="3826715" cy="49522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882904" y="1131356"/>
            <a:ext cx="1931398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Risk in Peru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7D1947-A1AB-5F90-42A6-245D35C88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834" y="1739614"/>
            <a:ext cx="6266107" cy="39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15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b="1" kern="1200" dirty="0">
                <a:solidFill>
                  <a:srgbClr val="ED9D00"/>
                </a:solidFill>
                <a:latin typeface="Arial Narrow" panose="020B0606020202030204" pitchFamily="34" charset="0"/>
                <a:ea typeface="+mj-ea"/>
                <a:cs typeface="+mj-cs"/>
              </a:rPr>
              <a:t>Flooding: Four Uncertainties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446099" y="1723416"/>
            <a:ext cx="6092266" cy="4224230"/>
          </a:xfrm>
        </p:spPr>
        <p:txBody>
          <a:bodyPr>
            <a:normAutofit/>
          </a:bodyPr>
          <a:lstStyle/>
          <a:p>
            <a:r>
              <a:rPr lang="en-US" sz="2300" b="1" dirty="0">
                <a:cs typeface="Times New Roman"/>
              </a:rPr>
              <a:t>Frequency</a:t>
            </a:r>
            <a:r>
              <a:rPr lang="en-US" sz="2300" dirty="0">
                <a:cs typeface="Times New Roman"/>
              </a:rPr>
              <a:t> of floods</a:t>
            </a:r>
          </a:p>
          <a:p>
            <a:pPr lvl="1"/>
            <a:r>
              <a:rPr lang="en-US" sz="2000" dirty="0">
                <a:cs typeface="Times New Roman"/>
              </a:rPr>
              <a:t>4 scenarios: one historical and three incorporating climate change</a:t>
            </a:r>
          </a:p>
          <a:p>
            <a:pPr lvl="1"/>
            <a:endParaRPr lang="en-US" sz="2000" dirty="0">
              <a:cs typeface="Times New Roman"/>
            </a:endParaRPr>
          </a:p>
          <a:p>
            <a:r>
              <a:rPr lang="en-US" sz="2300" b="1" dirty="0">
                <a:cs typeface="Times New Roman"/>
              </a:rPr>
              <a:t>Duration</a:t>
            </a:r>
            <a:r>
              <a:rPr lang="en-US" sz="2300" dirty="0">
                <a:cs typeface="Times New Roman"/>
              </a:rPr>
              <a:t> of disruption caused by flooding</a:t>
            </a:r>
          </a:p>
          <a:p>
            <a:pPr lvl="1"/>
            <a:endParaRPr lang="en-US" b="1" dirty="0">
              <a:effectLst/>
              <a:cs typeface="Times New Roman"/>
            </a:endParaRPr>
          </a:p>
          <a:p>
            <a:r>
              <a:rPr lang="en-US" sz="2300" b="1" dirty="0">
                <a:cs typeface="Times New Roman"/>
              </a:rPr>
              <a:t>Share of traffic</a:t>
            </a:r>
            <a:r>
              <a:rPr lang="en-US" sz="2300" dirty="0">
                <a:cs typeface="Times New Roman"/>
              </a:rPr>
              <a:t> which can travel on the flooded road</a:t>
            </a:r>
          </a:p>
          <a:p>
            <a:pPr lvl="1"/>
            <a:endParaRPr lang="en-US" sz="2000" dirty="0">
              <a:cs typeface="Times New Roman"/>
            </a:endParaRPr>
          </a:p>
          <a:p>
            <a:r>
              <a:rPr lang="en-US" sz="2300" b="1" dirty="0">
                <a:cs typeface="Times New Roman"/>
              </a:rPr>
              <a:t>Increased costs</a:t>
            </a:r>
            <a:r>
              <a:rPr lang="en-US" sz="2300" dirty="0">
                <a:cs typeface="Times New Roman"/>
              </a:rPr>
              <a:t> for traffic which can travel on the flooded road</a:t>
            </a:r>
          </a:p>
          <a:p>
            <a:pPr lvl="1"/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FD99AA8B-2E7A-4BBC-8FDE-CA7CF71DD33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88" y="819928"/>
            <a:ext cx="3612647" cy="25338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54" y="3768868"/>
            <a:ext cx="3611880" cy="24038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51827" y="578411"/>
            <a:ext cx="1447800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Duration</a:t>
            </a:r>
            <a:endParaRPr lang="es-P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1827" y="3507681"/>
            <a:ext cx="1447800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  <a:endParaRPr lang="es-P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09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54" y="607075"/>
            <a:ext cx="11644746" cy="1325563"/>
          </a:xfrm>
        </p:spPr>
        <p:txBody>
          <a:bodyPr>
            <a:noAutofit/>
          </a:bodyPr>
          <a:lstStyle/>
          <a:p>
            <a:r>
              <a:rPr lang="en-US" dirty="0"/>
              <a:t>Critical l</a:t>
            </a:r>
            <a:r>
              <a:rPr lang="en-US" sz="3200" dirty="0">
                <a:solidFill>
                  <a:srgbClr val="ED9D00"/>
                </a:solidFill>
                <a:latin typeface="Arial Narrow" panose="020B0606020202030204" pitchFamily="34" charset="0"/>
              </a:rPr>
              <a:t>inks exposed and vulnerable to floods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636630"/>
            <a:ext cx="3931920" cy="5088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462240" y="3810000"/>
            <a:ext cx="457200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8752" y="1438165"/>
            <a:ext cx="1931398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Risk in Peru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12271" y="1935229"/>
            <a:ext cx="2292893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418: Carretera </a:t>
            </a:r>
            <a:r>
              <a:rPr lang="es-P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Panamerica</a:t>
            </a:r>
            <a:endParaRPr lang="es-P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49" y="1438164"/>
            <a:ext cx="2949718" cy="38172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96" y="2869293"/>
            <a:ext cx="2953512" cy="38221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609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54" y="607075"/>
            <a:ext cx="11644746" cy="1325563"/>
          </a:xfrm>
        </p:spPr>
        <p:txBody>
          <a:bodyPr>
            <a:noAutofit/>
          </a:bodyPr>
          <a:lstStyle/>
          <a:p>
            <a:r>
              <a:rPr lang="en-US" dirty="0"/>
              <a:t>Critical links exposed and vulnerable to floods 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636630"/>
            <a:ext cx="3931920" cy="5088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208020" y="4512379"/>
            <a:ext cx="457200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48" y="1394460"/>
            <a:ext cx="2898648" cy="37511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52" y="2973806"/>
            <a:ext cx="2898648" cy="37511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748752" y="1438165"/>
            <a:ext cx="1931398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Risk in Peru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12271" y="1935229"/>
            <a:ext cx="2292893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124: Carretera Central</a:t>
            </a:r>
          </a:p>
        </p:txBody>
      </p:sp>
    </p:spTree>
    <p:extLst>
      <p:ext uri="{BB962C8B-B14F-4D97-AF65-F5344CB8AC3E}">
        <p14:creationId xmlns:p14="http://schemas.microsoft.com/office/powerpoint/2010/main" val="355845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8293" y="410952"/>
            <a:ext cx="11097491" cy="1325563"/>
          </a:xfrm>
          <a:ln w="28575">
            <a:noFill/>
          </a:ln>
        </p:spPr>
        <p:txBody>
          <a:bodyPr>
            <a:noAutofit/>
          </a:bodyPr>
          <a:lstStyle/>
          <a:p>
            <a:r>
              <a:rPr lang="en-US" dirty="0">
                <a:cs typeface="Times New Roman"/>
              </a:rPr>
              <a:t>Expected annual losses can be calculated for multiple scenarios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536380" y="863462"/>
            <a:ext cx="11093450" cy="5131075"/>
          </a:xfrm>
          <a:solidFill>
            <a:schemeClr val="bg1"/>
          </a:solidFill>
          <a:ln w="25400">
            <a:noFill/>
          </a:ln>
        </p:spPr>
        <p:txBody>
          <a:bodyPr>
            <a:no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Link 418</a:t>
            </a:r>
            <a:r>
              <a:rPr lang="en-US" sz="2000" dirty="0">
                <a:latin typeface="Times New Roman"/>
                <a:cs typeface="Times New Roman"/>
              </a:rPr>
              <a:t>: climate change leads to reduced precipitation and so less flooding</a:t>
            </a:r>
          </a:p>
          <a:p>
            <a:r>
              <a:rPr lang="en-US" sz="2000" b="1" dirty="0">
                <a:latin typeface="Times New Roman"/>
                <a:cs typeface="Times New Roman"/>
              </a:rPr>
              <a:t>Link 124</a:t>
            </a:r>
            <a:r>
              <a:rPr lang="en-US" sz="2000" dirty="0">
                <a:latin typeface="Times New Roman"/>
                <a:cs typeface="Times New Roman"/>
              </a:rPr>
              <a:t>: losses are higher under climate scenarios, but flood levels are low; losses depend on the traffic which can continue to use the flooded road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FD99AA8B-2E7A-4BBC-8FDE-CA7CF71DD33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49" y="2190608"/>
            <a:ext cx="4406990" cy="3516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49" y="2162895"/>
            <a:ext cx="4267050" cy="35204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22944" y="5715567"/>
                <a:ext cx="8746112" cy="84516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𝐸𝑥𝑝𝑒𝑐𝑡𝑒𝑑</m:t>
                      </m:r>
                      <m:r>
                        <a:rPr lang="en-US" sz="17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𝐿𝑜𝑠𝑠𝑒𝑠</m:t>
                      </m:r>
                      <m:r>
                        <a:rPr lang="en-US" sz="17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7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𝐷𝑢𝑟𝑎𝑡𝑖𝑜𝑛</m:t>
                      </m:r>
                      <m:r>
                        <a:rPr lang="en-US" sz="17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17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𝑇𝑟𝑎𝑓𝑓𝑖𝑐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𝑠𝑡𝐵𝑒𝑠𝑡</m:t>
                              </m:r>
                            </m:sub>
                          </m:sSub>
                          <m:r>
                            <a:rPr lang="en-US" sz="17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𝐶𝑜𝑠𝑡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𝑠𝑡𝐵𝑒𝑠𝑡</m:t>
                              </m:r>
                            </m:sub>
                          </m:sSub>
                          <m:r>
                            <a:rPr lang="en-US" sz="17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𝑇𝑟𝑎𝑓𝑓𝑖𝑐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𝑛𝑑𝐵𝑒𝑠𝑡</m:t>
                              </m:r>
                            </m:sub>
                          </m:sSub>
                          <m:r>
                            <a:rPr lang="en-US" sz="17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𝐶𝑜𝑠𝑡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𝑛𝑑𝐵𝑒𝑠𝑡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7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7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𝑜𝑠𝑡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𝑟𝑒𝑐𝑜𝑛𝑠𝑡𝑟𝑢𝑐𝑡𝑖𝑜𝑛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𝑑𝑖𝑠𝑟𝑢𝑝𝑡𝑖𝑜𝑛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&gt;7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𝑑𝑎𝑦𝑠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𝐶𝑜𝑠𝑡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𝑜𝑓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𝑟𝑒h𝑎𝑏𝑖𝑙𝑖𝑡𝑎𝑡𝑖𝑜𝑛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𝑑𝑖𝑠𝑟𝑢𝑝𝑡𝑖𝑜𝑛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≤7 </m:t>
                                </m:r>
                                <m:r>
                                  <a:rPr lang="en-US" sz="17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𝑑𝑎𝑦𝑠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PE" sz="17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944" y="5715567"/>
                <a:ext cx="8746112" cy="845168"/>
              </a:xfrm>
              <a:prstGeom prst="rect">
                <a:avLst/>
              </a:prstGeom>
              <a:blipFill>
                <a:blip r:embed="rId5"/>
                <a:stretch>
                  <a:fillRect l="-767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011959" y="1882831"/>
            <a:ext cx="289263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124: Carretera Central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0900" y="1887830"/>
            <a:ext cx="3247901" cy="30777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418: Carretera Panamericana</a:t>
            </a:r>
          </a:p>
        </p:txBody>
      </p:sp>
    </p:spTree>
    <p:extLst>
      <p:ext uri="{BB962C8B-B14F-4D97-AF65-F5344CB8AC3E}">
        <p14:creationId xmlns:p14="http://schemas.microsoft.com/office/powerpoint/2010/main" val="131333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F62F8-3D3D-E014-A2F1-83A84CB61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3359D-8F40-F616-6FD6-F920FA222E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519" y="4484446"/>
            <a:ext cx="11093882" cy="832022"/>
          </a:xfrm>
        </p:spPr>
        <p:txBody>
          <a:bodyPr/>
          <a:lstStyle/>
          <a:p>
            <a:r>
              <a:rPr lang="en-US" b="1" dirty="0"/>
              <a:t>The problem and methodological approach</a:t>
            </a:r>
          </a:p>
        </p:txBody>
      </p:sp>
    </p:spTree>
    <p:extLst>
      <p:ext uri="{BB962C8B-B14F-4D97-AF65-F5344CB8AC3E}">
        <p14:creationId xmlns:p14="http://schemas.microsoft.com/office/powerpoint/2010/main" val="248490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cs typeface="Times New Roman"/>
              </a:rPr>
              <a:t>How can we increase reliability?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FD99AA8B-2E7A-4BBC-8FDE-CA7CF71DD330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551266"/>
              </p:ext>
            </p:extLst>
          </p:nvPr>
        </p:nvGraphicFramePr>
        <p:xfrm>
          <a:off x="1359462" y="1521445"/>
          <a:ext cx="9475774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1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9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PE" sz="1600" dirty="0" err="1">
                          <a:solidFill>
                            <a:schemeClr val="accent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Option</a:t>
                      </a:r>
                      <a:endParaRPr lang="es-PE" sz="1600" dirty="0">
                        <a:solidFill>
                          <a:schemeClr val="accent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PE" sz="1600" dirty="0" err="1">
                          <a:solidFill>
                            <a:schemeClr val="accent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Description</a:t>
                      </a:r>
                      <a:endParaRPr lang="es-PE" sz="1600" dirty="0">
                        <a:solidFill>
                          <a:schemeClr val="accent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PE" sz="1600" dirty="0" err="1">
                          <a:solidFill>
                            <a:schemeClr val="accent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Benefit</a:t>
                      </a:r>
                      <a:endParaRPr lang="es-PE" sz="1600" dirty="0">
                        <a:solidFill>
                          <a:schemeClr val="accent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1400" dirty="0" err="1">
                          <a:solidFill>
                            <a:schemeClr val="accent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Cost</a:t>
                      </a:r>
                      <a:r>
                        <a:rPr lang="es-PE" sz="1400" dirty="0">
                          <a:solidFill>
                            <a:schemeClr val="accent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per</a:t>
                      </a:r>
                      <a:r>
                        <a:rPr lang="es-PE" sz="1400" baseline="0" dirty="0">
                          <a:solidFill>
                            <a:schemeClr val="accent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km</a:t>
                      </a:r>
                      <a:endParaRPr lang="es-PE" sz="1400" dirty="0">
                        <a:solidFill>
                          <a:schemeClr val="accent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PE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Link 418</a:t>
                      </a:r>
                    </a:p>
                    <a:p>
                      <a:pPr algn="ctr"/>
                      <a:r>
                        <a:rPr lang="es-PE" sz="1600" b="1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Panameric</a:t>
                      </a:r>
                      <a:r>
                        <a:rPr lang="es-PE" sz="16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Link 124</a:t>
                      </a:r>
                    </a:p>
                    <a:p>
                      <a:pPr algn="ctr"/>
                      <a:r>
                        <a:rPr lang="es-PE" sz="16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Central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>
                          <a:latin typeface="+mn-lt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s-PE" sz="1600" b="1" dirty="0" err="1">
                          <a:latin typeface="+mn-lt"/>
                          <a:cs typeface="Times New Roman" panose="02020603050405020304" pitchFamily="18" charset="0"/>
                        </a:rPr>
                        <a:t>nothing</a:t>
                      </a:r>
                      <a:r>
                        <a:rPr lang="es-PE" sz="1600" b="1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600" b="1" i="1" dirty="0">
                          <a:latin typeface="+mn-lt"/>
                          <a:cs typeface="Times New Roman" panose="02020603050405020304" pitchFamily="18" charset="0"/>
                        </a:rPr>
                        <a:t>ex ante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Inaction</a:t>
                      </a:r>
                      <a:endParaRPr lang="es-PE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PE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PE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PE" sz="16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 err="1">
                          <a:latin typeface="+mn-lt"/>
                          <a:cs typeface="Times New Roman" panose="02020603050405020304" pitchFamily="18" charset="0"/>
                        </a:rPr>
                        <a:t>Frequent</a:t>
                      </a:r>
                      <a:r>
                        <a:rPr lang="es-PE" sz="1600" b="1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600" b="1" dirty="0" err="1">
                          <a:latin typeface="+mn-lt"/>
                          <a:cs typeface="Times New Roman" panose="02020603050405020304" pitchFamily="18" charset="0"/>
                        </a:rPr>
                        <a:t>maintenance</a:t>
                      </a:r>
                      <a:endParaRPr lang="es-PE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Frequent controls and maintenanc</a:t>
                      </a:r>
                      <a:r>
                        <a:rPr lang="en-GB" sz="1600" b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 of the road; clean drainage; reinforce slopes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Reduction in flood duration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70,089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70,089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 err="1">
                          <a:latin typeface="+mn-lt"/>
                          <a:cs typeface="Times New Roman" panose="02020603050405020304" pitchFamily="18" charset="0"/>
                        </a:rPr>
                        <a:t>Improve</a:t>
                      </a:r>
                      <a:r>
                        <a:rPr lang="es-PE" sz="1600" b="1" dirty="0">
                          <a:latin typeface="+mn-lt"/>
                          <a:cs typeface="Times New Roman" panose="02020603050405020304" pitchFamily="18" charset="0"/>
                        </a:rPr>
                        <a:t> 2nd-best </a:t>
                      </a:r>
                      <a:r>
                        <a:rPr lang="es-PE" sz="1600" b="1" dirty="0" err="1">
                          <a:latin typeface="+mn-lt"/>
                          <a:cs typeface="Times New Roman" panose="02020603050405020304" pitchFamily="18" charset="0"/>
                        </a:rPr>
                        <a:t>road</a:t>
                      </a:r>
                      <a:endParaRPr lang="es-PE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Pave an unpaved road; improve structures and drainage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-best road has the same RUC as the 1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-best road (all flood losses disappear)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500,608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500,608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 err="1">
                          <a:latin typeface="+mn-lt"/>
                          <a:cs typeface="Times New Roman" panose="02020603050405020304" pitchFamily="18" charset="0"/>
                        </a:rPr>
                        <a:t>Flood-proof</a:t>
                      </a:r>
                      <a:r>
                        <a:rPr lang="es-PE" sz="1600" b="1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600" b="1" dirty="0" err="1">
                          <a:latin typeface="+mn-lt"/>
                          <a:cs typeface="Times New Roman" panose="02020603050405020304" pitchFamily="18" charset="0"/>
                        </a:rPr>
                        <a:t>road</a:t>
                      </a:r>
                      <a:endParaRPr lang="es-PE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Relocate the optimal route; enlarge</a:t>
                      </a:r>
                      <a:r>
                        <a:rPr lang="en-GB" sz="1600" b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the drainage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The road never gets flooded (all flood losses disappear)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1,283,833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1,283,833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625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547688" y="1642683"/>
            <a:ext cx="11093450" cy="4657316"/>
          </a:xfr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900" b="1" dirty="0">
                <a:latin typeface="Times New Roman"/>
                <a:cs typeface="Times New Roman"/>
              </a:rPr>
              <a:t>Link 418</a:t>
            </a:r>
            <a:r>
              <a:rPr lang="en-US" sz="1900" dirty="0">
                <a:latin typeface="Times New Roman"/>
                <a:cs typeface="Times New Roman"/>
              </a:rPr>
              <a:t>: maintenance and flood-proof road are “no-regret” options</a:t>
            </a:r>
          </a:p>
          <a:p>
            <a:pPr>
              <a:spcBef>
                <a:spcPts val="0"/>
              </a:spcBef>
            </a:pPr>
            <a:r>
              <a:rPr lang="en-US" sz="1900" b="1" dirty="0">
                <a:latin typeface="Times New Roman"/>
                <a:cs typeface="Times New Roman"/>
              </a:rPr>
              <a:t>Link 124</a:t>
            </a:r>
            <a:r>
              <a:rPr lang="en-US" sz="1900" dirty="0">
                <a:latin typeface="Times New Roman"/>
                <a:cs typeface="Times New Roman"/>
              </a:rPr>
              <a:t>: improving the second-best route does not seem a good option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>
              <a:spcBef>
                <a:spcPts val="0"/>
              </a:spcBef>
            </a:pP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ts val="0"/>
              </a:spcBef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FD99AA8B-2E7A-4BBC-8FDE-CA7CF71DD33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04" y="2362780"/>
            <a:ext cx="4331288" cy="31877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43" y="2362780"/>
            <a:ext cx="4334256" cy="31898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839200" y="2042556"/>
            <a:ext cx="1447800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124</a:t>
            </a:r>
          </a:p>
          <a:p>
            <a:pPr algn="ctr"/>
            <a:r>
              <a:rPr lang="es-P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2144038"/>
            <a:ext cx="1638848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418</a:t>
            </a:r>
          </a:p>
          <a:p>
            <a:pPr algn="ctr"/>
            <a:r>
              <a:rPr lang="es-P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Panamericana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95601" y="5763896"/>
                <a:ext cx="7112973" cy="1062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𝑵𝑷𝑽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sup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𝒄𝒐𝒔𝒕𝒔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𝑬𝑨𝑳</m:t>
                                  </m:r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𝒅𝒐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𝒏𝒐𝒕𝒉𝒊𝒏𝒈</m:t>
                                      </m:r>
                                    </m:e>
                                  </m:d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𝑬𝑨𝑳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𝒊𝒏𝒕𝒆𝒓𝒗𝒆𝒏𝒕𝒊𝒐𝒏</m:t>
                                  </m:r>
                                  <m:r>
                                    <a:rPr lang="en-US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𝒅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b="1" dirty="0">
                  <a:solidFill>
                    <a:srgbClr val="C00000"/>
                  </a:solidFill>
                </a:endParaRPr>
              </a:p>
              <a:p>
                <a:endParaRPr lang="es-PE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1" y="5763896"/>
                <a:ext cx="7112973" cy="10625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4">
            <a:extLst>
              <a:ext uri="{FF2B5EF4-FFF2-40B4-BE49-F238E27FC236}">
                <a16:creationId xmlns:a16="http://schemas.microsoft.com/office/drawing/2014/main" id="{37A1B870-A2B5-18AC-B4C8-ED87C019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607075"/>
            <a:ext cx="11097491" cy="1325563"/>
          </a:xfrm>
        </p:spPr>
        <p:txBody>
          <a:bodyPr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benefit of an intervention is the difference between the expected annual losses when nothing is done and with the intervention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036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26BA25-DC23-BBF7-2D61-DB0E3AF8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benefit of an intervention is the difference between the expected annual losses when nothing is done and with the intervention 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551295" y="1576665"/>
            <a:ext cx="11093450" cy="51310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latin typeface="Times New Roman"/>
                <a:cs typeface="Times New Roman"/>
              </a:rPr>
              <a:t>Link 124</a:t>
            </a:r>
            <a:endParaRPr lang="en-US" sz="2000" dirty="0"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Times New Roman"/>
                <a:cs typeface="Times New Roman"/>
              </a:rPr>
              <a:t>Improving the second-best route is never a good option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Times New Roman"/>
                <a:cs typeface="Times New Roman"/>
              </a:rPr>
              <a:t>Maintenance and a flood-proof road both have negative NPV in some cases but the flood-proof road leads to a higher NPV on average</a:t>
            </a:r>
          </a:p>
          <a:p>
            <a:pPr>
              <a:spcBef>
                <a:spcPts val="0"/>
              </a:spcBef>
            </a:pPr>
            <a:endParaRPr lang="en-US" sz="2000" b="1" dirty="0"/>
          </a:p>
          <a:p>
            <a:pPr>
              <a:spcBef>
                <a:spcPts val="0"/>
              </a:spcBef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spcBef>
                <a:spcPts val="0"/>
              </a:spcBef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FD99AA8B-2E7A-4BBC-8FDE-CA7CF71DD33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53" y="2786361"/>
            <a:ext cx="3439699" cy="33549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Straight Connector 8"/>
          <p:cNvCxnSpPr>
            <a:endCxn id="7" idx="3"/>
          </p:cNvCxnSpPr>
          <p:nvPr/>
        </p:nvCxnSpPr>
        <p:spPr>
          <a:xfrm flipH="1" flipV="1">
            <a:off x="9991851" y="4463830"/>
            <a:ext cx="4484" cy="161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77367" y="2502664"/>
            <a:ext cx="989268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124</a:t>
            </a:r>
          </a:p>
          <a:p>
            <a:pPr algn="ctr"/>
            <a:r>
              <a:rPr lang="es-P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234160"/>
            <a:ext cx="1864662" cy="15223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14602" y="4005562"/>
            <a:ext cx="1142999" cy="9905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13" name="Straight Connector 12"/>
          <p:cNvCxnSpPr>
            <a:endCxn id="7" idx="1"/>
          </p:cNvCxnSpPr>
          <p:nvPr/>
        </p:nvCxnSpPr>
        <p:spPr>
          <a:xfrm flipV="1">
            <a:off x="3657600" y="4463830"/>
            <a:ext cx="2894552" cy="3037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86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1F6D6-BD00-B8D0-7C3F-187A36FDF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73" y="4484446"/>
            <a:ext cx="11790096" cy="832022"/>
          </a:xfrm>
        </p:spPr>
        <p:txBody>
          <a:bodyPr/>
          <a:lstStyle/>
          <a:p>
            <a:r>
              <a:rPr lang="en-US" b="1" dirty="0"/>
              <a:t>The Case of Mozambique: Upgrading a Network</a:t>
            </a:r>
          </a:p>
        </p:txBody>
      </p:sp>
    </p:spTree>
    <p:extLst>
      <p:ext uri="{BB962C8B-B14F-4D97-AF65-F5344CB8AC3E}">
        <p14:creationId xmlns:p14="http://schemas.microsoft.com/office/powerpoint/2010/main" val="3070343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8D3D-96AB-9860-5ED7-0AB0F8EFD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373979-C479-493F-2CE0-E8F2062B1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25" y="1302849"/>
            <a:ext cx="3648839" cy="4724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82160D-206B-CC40-2366-40572F86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Critical corridors – Starting point</a:t>
            </a:r>
            <a:br>
              <a:rPr lang="en-US" sz="3200" dirty="0">
                <a:solidFill>
                  <a:srgbClr val="ED9D00"/>
                </a:solidFill>
              </a:rPr>
            </a:br>
            <a:endParaRPr lang="en-US" sz="3200" dirty="0">
              <a:solidFill>
                <a:srgbClr val="ED9D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130AD5-F538-B7D6-CA87-6C619AEB0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617" y="1317552"/>
            <a:ext cx="3648839" cy="47094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600716-017B-52F7-2A1D-F9E490B28110}"/>
              </a:ext>
            </a:extLst>
          </p:cNvPr>
          <p:cNvSpPr txBox="1"/>
          <p:nvPr/>
        </p:nvSpPr>
        <p:spPr>
          <a:xfrm>
            <a:off x="1903974" y="1124105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Network (Indicative Corridors)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87850-619B-34BC-3910-47DB8A7CBC03}"/>
              </a:ext>
            </a:extLst>
          </p:cNvPr>
          <p:cNvSpPr txBox="1"/>
          <p:nvPr/>
        </p:nvSpPr>
        <p:spPr>
          <a:xfrm>
            <a:off x="7122732" y="1197260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Population and Agriculture Centers</a:t>
            </a:r>
          </a:p>
        </p:txBody>
      </p:sp>
    </p:spTree>
    <p:extLst>
      <p:ext uri="{BB962C8B-B14F-4D97-AF65-F5344CB8AC3E}">
        <p14:creationId xmlns:p14="http://schemas.microsoft.com/office/powerpoint/2010/main" val="1464614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E32CD-83CD-F669-FB1B-95E9E7540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48D438-CEA2-FB2D-43AE-D740AAD22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11" y="1354750"/>
            <a:ext cx="3648839" cy="47251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269BB76-8A55-36C6-C1F2-DFAEAD4C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Critical corridors – A subset of the </a:t>
            </a:r>
            <a:r>
              <a:rPr lang="en-US" dirty="0"/>
              <a:t>n</a:t>
            </a:r>
            <a:r>
              <a:rPr lang="en-US" sz="3200" dirty="0">
                <a:solidFill>
                  <a:srgbClr val="ED9D00"/>
                </a:solidFill>
              </a:rPr>
              <a:t>etwork</a:t>
            </a:r>
            <a:br>
              <a:rPr lang="en-US" sz="3200" dirty="0">
                <a:solidFill>
                  <a:srgbClr val="ED9D00"/>
                </a:solidFill>
              </a:rPr>
            </a:br>
            <a:endParaRPr lang="en-US" sz="3200" dirty="0">
              <a:solidFill>
                <a:srgbClr val="ED9D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22EB0EA-29C3-4DF9-086E-BB65257F34BA}"/>
                  </a:ext>
                </a:extLst>
              </p:cNvPr>
              <p:cNvSpPr>
                <a:spLocks noGrp="1"/>
              </p:cNvSpPr>
              <p:nvPr>
                <p:ph sz="quarter" idx="16"/>
              </p:nvPr>
            </p:nvSpPr>
            <p:spPr>
              <a:xfrm>
                <a:off x="547688" y="1168924"/>
                <a:ext cx="6403370" cy="508200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 a given link k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𝐶𝑟𝑖𝑡𝑖𝑐𝑎𝑙𝑖𝑡𝑦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sz="2000" dirty="0"/>
                  <a:t>Where </a:t>
                </a:r>
                <a:r>
                  <a:rPr lang="en-US" sz="2000" i="1" dirty="0"/>
                  <a:t>t</a:t>
                </a:r>
                <a:r>
                  <a:rPr lang="en-US" sz="2000" i="1" baseline="30000" dirty="0"/>
                  <a:t>*</a:t>
                </a:r>
                <a:r>
                  <a:rPr lang="en-US" sz="2000" dirty="0"/>
                  <a:t> is the shortest travel time between node </a:t>
                </a:r>
                <a:r>
                  <a:rPr lang="en-US" sz="2000" i="1" dirty="0"/>
                  <a:t>i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j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22EB0EA-29C3-4DF9-086E-BB65257F34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6"/>
              </p:nvPr>
            </p:nvSpPr>
            <p:spPr>
              <a:xfrm>
                <a:off x="547688" y="1168924"/>
                <a:ext cx="6403370" cy="5082001"/>
              </a:xfrm>
              <a:blipFill>
                <a:blip r:embed="rId4"/>
                <a:stretch>
                  <a:fillRect l="-2000" t="-2161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9FE4C95-5D26-12E1-86F2-EA3B8595E19D}"/>
              </a:ext>
            </a:extLst>
          </p:cNvPr>
          <p:cNvSpPr txBox="1"/>
          <p:nvPr/>
        </p:nvSpPr>
        <p:spPr>
          <a:xfrm>
            <a:off x="7349913" y="1216251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Criticality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ECF817-9B37-E381-0E55-BA290026F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" y="3684404"/>
            <a:ext cx="2665795" cy="194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356C6C-F379-8260-216B-731CD3381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542" y="3702820"/>
            <a:ext cx="2647754" cy="192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7516CD-F5E9-42B2-5700-E8CB30244D47}"/>
              </a:ext>
            </a:extLst>
          </p:cNvPr>
          <p:cNvSpPr txBox="1"/>
          <p:nvPr/>
        </p:nvSpPr>
        <p:spPr>
          <a:xfrm>
            <a:off x="687822" y="3301551"/>
            <a:ext cx="2597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Network Criticality</a:t>
            </a:r>
            <a:endParaRPr lang="en-US" sz="1400" dirty="0">
              <a:solidFill>
                <a:srgbClr val="ED9D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EB7F06-8C57-4011-69DC-D4892C214A52}"/>
              </a:ext>
            </a:extLst>
          </p:cNvPr>
          <p:cNvSpPr txBox="1"/>
          <p:nvPr/>
        </p:nvSpPr>
        <p:spPr>
          <a:xfrm>
            <a:off x="4003873" y="3307620"/>
            <a:ext cx="259754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Deterrence</a:t>
            </a:r>
            <a:endParaRPr lang="en-US" sz="1400" dirty="0">
              <a:solidFill>
                <a:srgbClr val="ED9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81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4AC36-ED52-8202-4EB1-244A402A2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DA889-F635-69A9-7DCD-0F13416D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Critical corridors – A subset of the </a:t>
            </a:r>
            <a:r>
              <a:rPr lang="en-US" dirty="0"/>
              <a:t>n</a:t>
            </a:r>
            <a:r>
              <a:rPr lang="en-US" sz="3200" dirty="0">
                <a:solidFill>
                  <a:srgbClr val="ED9D00"/>
                </a:solidFill>
              </a:rPr>
              <a:t>etwork</a:t>
            </a:r>
            <a:br>
              <a:rPr lang="en-US" sz="3200" dirty="0">
                <a:solidFill>
                  <a:srgbClr val="ED9D00"/>
                </a:solidFill>
              </a:rPr>
            </a:br>
            <a:endParaRPr lang="en-US" sz="3200" dirty="0">
              <a:solidFill>
                <a:srgbClr val="ED9D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1D93058-156F-24EE-9564-C880FBEAE602}"/>
                  </a:ext>
                </a:extLst>
              </p:cNvPr>
              <p:cNvSpPr>
                <a:spLocks noGrp="1"/>
              </p:cNvSpPr>
              <p:nvPr>
                <p:ph sz="quarter" idx="16"/>
              </p:nvPr>
            </p:nvSpPr>
            <p:spPr>
              <a:xfrm>
                <a:off x="5381204" y="1160144"/>
                <a:ext cx="6622795" cy="508200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 a given link k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𝐸𝑐𝑜𝑛𝑜𝑚𝑖𝑐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𝐶𝑟𝑖𝑡𝑖𝑐𝑎𝑙𝑖𝑡𝑦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sz="2000" dirty="0"/>
                  <a:t>Where </a:t>
                </a:r>
                <a:r>
                  <a:rPr lang="en-US" sz="2000" i="1" dirty="0"/>
                  <a:t>t</a:t>
                </a:r>
                <a:r>
                  <a:rPr lang="en-US" sz="2000" i="1" baseline="30000" dirty="0"/>
                  <a:t>*</a:t>
                </a:r>
                <a:r>
                  <a:rPr lang="en-US" sz="2000" dirty="0"/>
                  <a:t> is the shortest travel time between node </a:t>
                </a:r>
                <a:r>
                  <a:rPr lang="en-US" sz="2000" i="1" dirty="0"/>
                  <a:t>i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j,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sz="2000" dirty="0"/>
                  <a:t>and </a:t>
                </a:r>
                <a:r>
                  <a:rPr lang="en-US" sz="2000" i="1" dirty="0" err="1"/>
                  <a:t>g</a:t>
                </a:r>
                <a:r>
                  <a:rPr lang="en-US" sz="2000" i="1" baseline="-25000" dirty="0" err="1"/>
                  <a:t>ij</a:t>
                </a:r>
                <a:r>
                  <a:rPr lang="en-US" sz="2000" dirty="0"/>
                  <a:t>.  is a measure of economic activity (</a:t>
                </a:r>
                <a:r>
                  <a:rPr lang="en-US" sz="2000" dirty="0" err="1"/>
                  <a:t>eg</a:t>
                </a:r>
                <a:r>
                  <a:rPr lang="en-US" sz="2000" dirty="0"/>
                  <a:t> traffic)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1D93058-156F-24EE-9564-C880FBEAE6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6"/>
              </p:nvPr>
            </p:nvSpPr>
            <p:spPr>
              <a:xfrm>
                <a:off x="5381204" y="1160144"/>
                <a:ext cx="6622795" cy="5082001"/>
              </a:xfrm>
              <a:blipFill>
                <a:blip r:embed="rId3"/>
                <a:stretch>
                  <a:fillRect l="-1934" t="-2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77301D7-11CF-E133-EF0C-CACCC15975CC}"/>
              </a:ext>
            </a:extLst>
          </p:cNvPr>
          <p:cNvSpPr txBox="1"/>
          <p:nvPr/>
        </p:nvSpPr>
        <p:spPr>
          <a:xfrm>
            <a:off x="7031950" y="3510823"/>
            <a:ext cx="336631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Network </a:t>
            </a:r>
            <a:r>
              <a:rPr lang="en-US" sz="1400" i="1" dirty="0"/>
              <a:t>Economic </a:t>
            </a:r>
            <a:r>
              <a:rPr lang="en-US" sz="1400" dirty="0"/>
              <a:t>Criticality</a:t>
            </a:r>
            <a:endParaRPr lang="en-US" sz="1400" dirty="0">
              <a:solidFill>
                <a:srgbClr val="ED9D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CD4AE-6AC6-C3CE-9BB1-3135DA07C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72" y="1335759"/>
            <a:ext cx="3648839" cy="4725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6166B5-E8A7-F8B2-11F0-32FF30E492AA}"/>
              </a:ext>
            </a:extLst>
          </p:cNvPr>
          <p:cNvSpPr txBox="1"/>
          <p:nvPr/>
        </p:nvSpPr>
        <p:spPr>
          <a:xfrm>
            <a:off x="1499374" y="1124105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High-Traffic Links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62528-64EC-2248-BA3C-FE3880CB8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11" y="3834742"/>
            <a:ext cx="2760980" cy="201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191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63C19-9226-BD9D-AD1A-C350E7CD7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D4E5C1-53A7-446C-AABA-7BA2CFEAE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038" y="1401104"/>
            <a:ext cx="3648839" cy="4725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73A8B44-A832-46B6-93D9-2377D39C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Critical corridors – The criteria is a policy decision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1CD6F-BB68-EAD9-2E4C-5BB9F6910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72" y="1354750"/>
            <a:ext cx="3648839" cy="47251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BED965-DFDB-3DFD-27D2-0A4972A396AD}"/>
              </a:ext>
            </a:extLst>
          </p:cNvPr>
          <p:cNvSpPr txBox="1"/>
          <p:nvPr/>
        </p:nvSpPr>
        <p:spPr>
          <a:xfrm>
            <a:off x="7349913" y="1216251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Criticality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49D3B-0AFC-339D-3F09-9269999290BF}"/>
              </a:ext>
            </a:extLst>
          </p:cNvPr>
          <p:cNvSpPr txBox="1"/>
          <p:nvPr/>
        </p:nvSpPr>
        <p:spPr>
          <a:xfrm>
            <a:off x="1910741" y="1222995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Criticality Map</a:t>
            </a:r>
          </a:p>
        </p:txBody>
      </p:sp>
    </p:spTree>
    <p:extLst>
      <p:ext uri="{BB962C8B-B14F-4D97-AF65-F5344CB8AC3E}">
        <p14:creationId xmlns:p14="http://schemas.microsoft.com/office/powerpoint/2010/main" val="3832595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2B829-1193-F095-194B-40863695F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CFEC2-95AB-9A58-1F67-42F169ACF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319" y="3180640"/>
            <a:ext cx="4151213" cy="2923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2D2ACDE-F48D-DDFD-060A-444727D2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Exposure to Climate Events</a:t>
            </a:r>
            <a:br>
              <a:rPr lang="en-US" sz="3200" dirty="0">
                <a:solidFill>
                  <a:srgbClr val="ED9D00"/>
                </a:solidFill>
              </a:rPr>
            </a:br>
            <a:endParaRPr lang="en-US" sz="3200" dirty="0">
              <a:solidFill>
                <a:srgbClr val="ED9D00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C89EE07-ACF5-EEAF-4615-E81BD36DD4D5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5971" y="1269856"/>
            <a:ext cx="3648839" cy="47220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BA0B5C-AEF8-CE57-B44E-902958FC3755}"/>
              </a:ext>
            </a:extLst>
          </p:cNvPr>
          <p:cNvSpPr txBox="1"/>
          <p:nvPr/>
        </p:nvSpPr>
        <p:spPr>
          <a:xfrm>
            <a:off x="1903974" y="1124105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50-year Flood 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ACF0F-4F76-71A0-C0C1-B3A5C3D59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175" y="646069"/>
            <a:ext cx="4411070" cy="2534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10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6AC5F-A1BC-BA18-F722-7A3F4616D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2663C-4751-CA37-43A5-FEB8FE480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44" y="1269856"/>
            <a:ext cx="3648839" cy="47251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F6A8A6-9428-2BA5-496F-2BF2A2948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Potential economic cost of climate disruptions</a:t>
            </a:r>
            <a:br>
              <a:rPr lang="en-US" sz="3200" dirty="0">
                <a:solidFill>
                  <a:srgbClr val="ED9D00"/>
                </a:solidFill>
              </a:rPr>
            </a:br>
            <a:endParaRPr lang="en-US" sz="3200" dirty="0">
              <a:solidFill>
                <a:srgbClr val="ED9D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93E55-03D6-1DA3-47FF-7B078529F2EC}"/>
              </a:ext>
            </a:extLst>
          </p:cNvPr>
          <p:cNvSpPr txBox="1"/>
          <p:nvPr/>
        </p:nvSpPr>
        <p:spPr>
          <a:xfrm>
            <a:off x="1426546" y="1124105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Economic Losses – Upper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7E7D7F0-8FF8-66B7-EA16-82CB5F7F134E}"/>
                  </a:ext>
                </a:extLst>
              </p:cNvPr>
              <p:cNvSpPr>
                <a:spLocks noGrp="1"/>
              </p:cNvSpPr>
              <p:nvPr>
                <p:ph sz="quarter" idx="17"/>
              </p:nvPr>
            </p:nvSpPr>
            <p:spPr>
              <a:xfrm>
                <a:off x="5342422" y="1123511"/>
                <a:ext cx="5873140" cy="4807094"/>
              </a:xfrm>
            </p:spPr>
            <p:txBody>
              <a:bodyPr/>
              <a:lstStyle/>
              <a:p>
                <a:pPr lvl="0"/>
                <a:r>
                  <a:rPr lang="en-US" sz="2000" dirty="0"/>
                  <a:t>Climate exposure and the criticality determine the cost of traffic disruptions</a:t>
                </a:r>
              </a:p>
              <a:p>
                <a:pPr marL="0" lvl="0" indent="0">
                  <a:buNone/>
                </a:pPr>
                <a:endParaRPr lang="en-US" sz="10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800" dirty="0"/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eqArr>
                                      <m:eqArr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𝑃𝑜𝑡𝑒𝑛𝑡𝑖𝑎𝑙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𝑒𝑐𝑜𝑛𝑜𝑚𝑖𝑐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𝑖𝑚𝑝𝑎𝑐𝑡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</m:e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𝐷𝑎𝑚𝑎𝑔𝑒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𝑜𝑓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𝑖𝑛𝑓𝑟𝑎𝑠𝑡𝑟𝑢𝑐𝑡𝑢𝑟𝑒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𝐷𝑖𝑠𝑟𝑢𝑡𝑝𝑡𝑖𝑜𝑛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𝑐𝑜𝑠𝑡</m:t>
                                        </m:r>
                                      </m:e>
                                    </m:eqArr>
                                  </m:e>
                                  <m:e/>
                                  <m:e/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𝐷𝑎𝑚𝑎𝑔𝑒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𝑜𝑓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𝑖𝑛𝑓𝑟𝑎𝑠𝑡𝑟𝑢𝑐𝑡𝑢𝑟𝑒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</m: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𝐶𝑙𝑖𝑚𝑎𝑡𝑒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𝑒𝑥𝑝𝑜𝑠𝑢𝑟𝑒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𝐶𝑟𝑖𝑡𝑖𝑐𝑎𝑙𝑖𝑡𝑦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𝐴𝑠𝑠𝑒𝑡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𝑣𝑎𝑙𝑢𝑒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𝐷𝑖𝑠𝑟𝑢𝑝𝑡𝑖𝑜𝑛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𝑐𝑜𝑠𝑡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</m: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𝐶𝑙𝑖𝑚𝑎𝑡𝑒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𝑒𝑥𝑝𝑜𝑠𝑢𝑟𝑒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𝐶𝑟𝑖𝑡𝑖𝑐𝑎𝑙𝑖𝑡𝑦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𝑉𝑎𝑙𝑢𝑒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𝑜𝑓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𝑡𝑖𝑚𝑒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7E7D7F0-8FF8-66B7-EA16-82CB5F7F13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7"/>
              </p:nvPr>
            </p:nvSpPr>
            <p:spPr>
              <a:xfrm>
                <a:off x="5342422" y="1123511"/>
                <a:ext cx="5873140" cy="4807094"/>
              </a:xfrm>
              <a:blipFill>
                <a:blip r:embed="rId4"/>
                <a:stretch>
                  <a:fillRect l="-934" t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14CFBD3-E26E-6918-3162-633F5CB4C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12" y="4508420"/>
            <a:ext cx="3221060" cy="19386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0044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 Narrow" panose="020B0606020202030204" pitchFamily="34" charset="0"/>
                <a:cs typeface="Times New Roman" panose="02020603050405020304" pitchFamily="18" charset="0"/>
              </a:rPr>
              <a:t>The Starting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Reliable access to and connectivity among markets, populations, and regions are essential elements of economic development</a:t>
            </a:r>
          </a:p>
          <a:p>
            <a:endParaRPr lang="en-US" sz="10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latin typeface="+mj-lt"/>
                <a:cs typeface="Times New Roman" panose="02020603050405020304" pitchFamily="18" charset="0"/>
              </a:rPr>
              <a:t>Transport infrastructure connect people with centers of economic and social opportunities</a:t>
            </a:r>
          </a:p>
          <a:p>
            <a:pPr lvl="1"/>
            <a:endParaRPr lang="en-US" sz="10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latin typeface="+mj-lt"/>
                <a:cs typeface="Times New Roman" panose="02020603050405020304" pitchFamily="18" charset="0"/>
              </a:rPr>
              <a:t>Ensuring that these connections are maintained –or quickly restored—, in event of shocks, is associated to poverty reduction poverty and economic developmen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t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78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83583-E700-027A-F75F-E35880717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F00D80-A7A8-DF23-1EB7-1A6DA4696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Alternative scenarios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F7A61E-A6B3-931C-4B00-634503FD70C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7254" y="1356519"/>
            <a:ext cx="5548312" cy="4144962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dirty="0"/>
              <a:t>Scenario 1</a:t>
            </a:r>
          </a:p>
          <a:p>
            <a:pPr marL="0" lvl="0" indent="0" algn="ctr">
              <a:buNone/>
            </a:pPr>
            <a:r>
              <a:rPr lang="en-US" dirty="0"/>
              <a:t>Maintain all roads in good condition</a:t>
            </a:r>
          </a:p>
          <a:p>
            <a:pPr lvl="0"/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1754C8-F157-2901-768F-3CCE86AE47F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392" y="1356519"/>
            <a:ext cx="5548312" cy="41449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Scenario 2 </a:t>
            </a:r>
          </a:p>
          <a:p>
            <a:pPr marL="0" indent="0" algn="ctr">
              <a:buNone/>
            </a:pPr>
            <a:r>
              <a:rPr lang="en-US" dirty="0"/>
              <a:t>Pave all and maintain in good condition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4B6239-54EF-0DFC-C607-28C5B53F2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7" y="2448067"/>
            <a:ext cx="5090145" cy="30534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BE1D0-7EC3-87C9-BC21-8E1EF9A41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52" y="2448067"/>
            <a:ext cx="4937794" cy="30534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9637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C4362-6D4C-DECE-F57F-3264A8458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4FA85C-DB14-205F-59C5-2BBB362BC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29" y="1617812"/>
            <a:ext cx="3639454" cy="47251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460BA7-F15A-4DD8-5AC6-059511616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Alternative scenarios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9333A-E0AD-E06D-6718-0B5FA4DEE5EE}"/>
              </a:ext>
            </a:extLst>
          </p:cNvPr>
          <p:cNvSpPr txBox="1"/>
          <p:nvPr/>
        </p:nvSpPr>
        <p:spPr>
          <a:xfrm>
            <a:off x="1434638" y="1472061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Economic Losses – Upper Bound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35E5D2-5CE4-2EFB-945D-CF45AFAFB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161" y="1610560"/>
            <a:ext cx="3639453" cy="47129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C03CB0-BA3F-3A7B-E796-D590FDA625D5}"/>
              </a:ext>
            </a:extLst>
          </p:cNvPr>
          <p:cNvSpPr txBox="1"/>
          <p:nvPr/>
        </p:nvSpPr>
        <p:spPr>
          <a:xfrm>
            <a:off x="6814470" y="1486897"/>
            <a:ext cx="3420836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Economic Losses – Upper Bound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3B8C97-994F-45C3-F313-1510F808BA84}"/>
              </a:ext>
            </a:extLst>
          </p:cNvPr>
          <p:cNvSpPr txBox="1"/>
          <p:nvPr/>
        </p:nvSpPr>
        <p:spPr>
          <a:xfrm>
            <a:off x="3039233" y="983687"/>
            <a:ext cx="611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Scenario 3: Connect rail and road networks seamlessly</a:t>
            </a:r>
          </a:p>
        </p:txBody>
      </p:sp>
    </p:spTree>
    <p:extLst>
      <p:ext uri="{BB962C8B-B14F-4D97-AF65-F5344CB8AC3E}">
        <p14:creationId xmlns:p14="http://schemas.microsoft.com/office/powerpoint/2010/main" val="3232048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F57C2-6A3D-07C9-6990-81A18636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9E820-0F00-E59A-E080-342EEE4F3C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7688" y="1168924"/>
            <a:ext cx="11404248" cy="51310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latin typeface="Times New Roman"/>
                <a:cs typeface="Times New Roman"/>
              </a:rPr>
              <a:t>Incorporating uncertainty into decision making can improve road infrastructure investment strategies</a:t>
            </a:r>
          </a:p>
          <a:p>
            <a:pPr>
              <a:spcBef>
                <a:spcPts val="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marL="461963" lvl="1">
              <a:spcBef>
                <a:spcPts val="0"/>
              </a:spcBef>
            </a:pPr>
            <a:r>
              <a:rPr lang="en-US" dirty="0">
                <a:latin typeface="Times New Roman"/>
                <a:cs typeface="Times New Roman"/>
              </a:rPr>
              <a:t>Many assumptions must be made, but all can be adjusted to better reflect reality</a:t>
            </a:r>
          </a:p>
          <a:p>
            <a:pPr marL="461963" lvl="1">
              <a:spcBef>
                <a:spcPts val="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marL="461963" lvl="1">
              <a:spcBef>
                <a:spcPts val="0"/>
              </a:spcBef>
            </a:pPr>
            <a:r>
              <a:rPr lang="en-US" dirty="0">
                <a:latin typeface="Times New Roman"/>
                <a:cs typeface="Times New Roman"/>
              </a:rPr>
              <a:t>Some options can be ruled out because the costs outweigh the benefits in all scenarios</a:t>
            </a:r>
          </a:p>
          <a:p>
            <a:pPr lvl="1">
              <a:spcBef>
                <a:spcPts val="0"/>
              </a:spcBef>
            </a:pPr>
            <a:endParaRPr lang="en-US" sz="21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500" dirty="0">
                <a:latin typeface="Times New Roman"/>
                <a:cs typeface="Times New Roman"/>
              </a:rPr>
              <a:t>Climate considerations are an imperative elements for public investment decisions</a:t>
            </a:r>
          </a:p>
          <a:p>
            <a:pPr>
              <a:spcBef>
                <a:spcPts val="0"/>
              </a:spcBef>
            </a:pPr>
            <a:endParaRPr lang="en-US" sz="25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500" dirty="0">
                <a:latin typeface="Times New Roman"/>
                <a:cs typeface="Times New Roman"/>
              </a:rPr>
              <a:t>The criteria whereby critical corridors are defined is a policy decision</a:t>
            </a:r>
          </a:p>
          <a:p>
            <a:pPr>
              <a:spcBef>
                <a:spcPts val="0"/>
              </a:spcBef>
            </a:pPr>
            <a:endParaRPr lang="en-US" sz="25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500" dirty="0">
                <a:latin typeface="Times New Roman"/>
                <a:cs typeface="Times New Roman"/>
              </a:rPr>
              <a:t>The choice of the “right” investment strategy should be left to policymakers, as context and political economy matters greatly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500" dirty="0">
                <a:latin typeface="Times New Roman"/>
                <a:cs typeface="Times New Roman"/>
              </a:rPr>
              <a:t>But empowering decision makings with tools that make explicit costs and tradeoff of their decisions is fundamental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sz="25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5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AF68DE-17B3-47EF-A502-673ACCA2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60553-12C5-447A-B205-173CD50FEE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Cecilia Briceño Garmendia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91A134-D00E-44EB-9052-231CC4C5C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1853" y="2983447"/>
            <a:ext cx="4319067" cy="428865"/>
          </a:xfrm>
        </p:spPr>
        <p:txBody>
          <a:bodyPr/>
          <a:lstStyle/>
          <a:p>
            <a:r>
              <a:rPr lang="en-US" dirty="0"/>
              <a:t>cbricenogarmendi@worldbank.org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9CB4548-711A-4621-B5C7-3C22CC479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3452" y="2400867"/>
            <a:ext cx="4317468" cy="543235"/>
          </a:xfrm>
        </p:spPr>
        <p:txBody>
          <a:bodyPr/>
          <a:lstStyle/>
          <a:p>
            <a:r>
              <a:rPr lang="en-US" dirty="0"/>
              <a:t>Lead Economist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BC39445-9F9E-462D-924E-8172B4D64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1853" y="3498575"/>
            <a:ext cx="4319067" cy="428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Based</a:t>
            </a:r>
            <a:r>
              <a:rPr lang="fr-FR" dirty="0"/>
              <a:t> on Briceno-Garmendia and Rozenberg (2015) and Iimi and Blackwell (2024)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47184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2CA55-E9AA-5026-AA04-037CAA47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0DE0D-D071-B25F-4828-C9911645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669E7-9BF4-1C61-64FF-B1BBC5E87F0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network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Class, surface type, condition, traffic, number of lanes, vehicle fleet data</a:t>
            </a:r>
          </a:p>
          <a:p>
            <a:pPr lvl="1"/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 and topographic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Elevation, terrain, administrative boundaries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Locations of cities, ports, border crossings, and other important places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Government-designated corridors (e.g. logistics corridors)</a:t>
            </a:r>
          </a:p>
          <a:p>
            <a:pPr lvl="1"/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and social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activities (industrial surveys and local GDP estimates and proxies), population density, and potential for development (e.g. IFPRI agricultural potential maps)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and population flows (though not always available)</a:t>
            </a:r>
          </a:p>
          <a:p>
            <a:pPr lvl="1"/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hazards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of historical and potential shocks, particularly natural hazards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65BB9-5EA9-A3C0-0C1C-FF8E66D6C7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24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3AD2-35A4-9208-9073-B9A81137E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DD70D-E188-F92A-6A33-50670527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A7313-07BD-773E-3663-FCBA83AC775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GIS and road management tools for calculation of user costs, economic costs and average speeds for individual road links based on a road segment’s network type, terrain, surface, condition, traffic class, and lanes</a:t>
            </a:r>
          </a:p>
          <a:p>
            <a:pPr marL="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Optimal, least-cost routes are calculated between an origin and a destination</a:t>
            </a:r>
          </a:p>
          <a:p>
            <a:pPr lvl="1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sets of origins and destinations</a:t>
            </a:r>
          </a:p>
          <a:p>
            <a:pPr lvl="2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corridors: defined by governments as strategically important</a:t>
            </a:r>
          </a:p>
          <a:p>
            <a:pPr lvl="2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Indicative corridors: optimal routes connecting places which serve some sort of function</a:t>
            </a:r>
          </a:p>
          <a:p>
            <a:pPr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georeferenced network is key</a:t>
            </a:r>
          </a:p>
          <a:p>
            <a:pPr lvl="1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Brings financial and economic costs, the road network, geography, optimal routes, and land use together</a:t>
            </a:r>
          </a:p>
          <a:p>
            <a:pPr lvl="1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for assessment of link importance </a:t>
            </a:r>
          </a:p>
          <a:p>
            <a:pPr lvl="1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Permits assessment of the impact of an investment project or other intervention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EA0E1-67C6-475D-AEF2-5BD4D5BB97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18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cs typeface="Times New Roman" panose="02020603050405020304" pitchFamily="18" charset="0"/>
              </a:rPr>
              <a:t>Objetives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Determine data and methodological decisions </a:t>
            </a:r>
          </a:p>
          <a:p>
            <a:r>
              <a:rPr lang="en-US" dirty="0">
                <a:cs typeface="Times New Roman" panose="02020603050405020304" pitchFamily="18" charset="0"/>
              </a:rPr>
              <a:t>Evaluate criticality</a:t>
            </a:r>
          </a:p>
          <a:p>
            <a:r>
              <a:rPr lang="en-US" dirty="0">
                <a:cs typeface="Times New Roman" panose="02020603050405020304" pitchFamily="18" charset="0"/>
              </a:rPr>
              <a:t>Prioritize interventions under tight budgets to increase the resilience of transport networks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Identifying cost-efficient options to increase network resilience</a:t>
            </a:r>
          </a:p>
          <a:p>
            <a:r>
              <a:rPr lang="en-US" dirty="0">
                <a:latin typeface="+mn-lt"/>
                <a:cs typeface="Times New Roman" panose="02020603050405020304" pitchFamily="18" charset="0"/>
              </a:rPr>
              <a:t>Estimate budget envelops to upgrade a network to predefined resilience standards</a:t>
            </a:r>
          </a:p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6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7B861-BC37-3B94-4FA6-E58DBF36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00B138-8D25-6ECA-1336-2CDF76F7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58" y="420958"/>
            <a:ext cx="11097491" cy="1325563"/>
          </a:xfrm>
        </p:spPr>
        <p:txBody>
          <a:bodyPr/>
          <a:lstStyle/>
          <a:p>
            <a:r>
              <a:rPr lang="en-US" sz="3200" dirty="0">
                <a:solidFill>
                  <a:srgbClr val="ED9D00"/>
                </a:solidFill>
              </a:rPr>
              <a:t>Criticality, Reliability and Resilience - They all look alike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997620"/>
              </p:ext>
            </p:extLst>
          </p:nvPr>
        </p:nvGraphicFramePr>
        <p:xfrm>
          <a:off x="2714204" y="1018671"/>
          <a:ext cx="655320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0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Term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Definition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8738" lvl="1" indent="0" algn="ctr">
                        <a:spcBef>
                          <a:spcPts val="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Criticality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The relative importance of a road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network link for the overall efficiency of the network.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8738" lvl="1" indent="0" algn="ctr">
                        <a:spcBef>
                          <a:spcPts val="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Reliability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The degree of operability</a:t>
                      </a:r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of a road network link under any circumstances.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8738" lvl="1" indent="0" algn="ctr">
                        <a:spcBef>
                          <a:spcPts val="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Resilience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The ability of a link to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return to its normal state after a shock</a:t>
                      </a:r>
                      <a:endParaRPr kumimoji="0"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282">
                <a:tc gridSpan="2">
                  <a:txBody>
                    <a:bodyPr/>
                    <a:lstStyle/>
                    <a:p>
                      <a:pPr marL="58738" lvl="1" indent="0" algn="ctr">
                        <a:spcBef>
                          <a:spcPts val="0"/>
                        </a:spcBef>
                        <a:tabLst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Exposure to Extreme Shocks</a:t>
                      </a:r>
                    </a:p>
                    <a:p>
                      <a:pPr marL="58738" lvl="1" indent="0" algn="ctr">
                        <a:spcBef>
                          <a:spcPts val="0"/>
                        </a:spcBef>
                      </a:pP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8738" lvl="1" indent="0" algn="ctr">
                        <a:spcBef>
                          <a:spcPts val="0"/>
                        </a:spcBef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Vulnerability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The lack of reliability when</a:t>
                      </a:r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exposed to exogenous hazards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Down Arrow 2"/>
          <p:cNvSpPr/>
          <p:nvPr/>
        </p:nvSpPr>
        <p:spPr>
          <a:xfrm>
            <a:off x="5609803" y="3662433"/>
            <a:ext cx="990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46189" y="4738002"/>
            <a:ext cx="8077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Criticality is defined by the context’- Vulnerability can be altered with interventions</a:t>
            </a:r>
          </a:p>
          <a:p>
            <a:r>
              <a:rPr lang="en-US" sz="1600" dirty="0"/>
              <a:t>Metrics: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Reliability: probability that two locations remain connected under any circumstance,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Vulnerability: consequences of link failure, irrespective of the probability of failure. </a:t>
            </a:r>
          </a:p>
          <a:p>
            <a:pPr marL="282575"/>
            <a:r>
              <a:rPr lang="en-US" sz="1600" dirty="0"/>
              <a:t>Can be measured as the increase in cost/accessibility when a link is disrupted</a:t>
            </a:r>
          </a:p>
        </p:txBody>
      </p:sp>
    </p:spTree>
    <p:extLst>
      <p:ext uri="{BB962C8B-B14F-4D97-AF65-F5344CB8AC3E}">
        <p14:creationId xmlns:p14="http://schemas.microsoft.com/office/powerpoint/2010/main" val="167449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C940D4-732E-955F-1A41-F85EDF46B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Empirical Approach to Assess Critical Links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547688" y="1168924"/>
            <a:ext cx="11093450" cy="4600697"/>
          </a:xfrm>
        </p:spPr>
        <p:txBody>
          <a:bodyPr>
            <a:noAutofit/>
          </a:bodyPr>
          <a:lstStyle/>
          <a:p>
            <a:pPr marL="342900" indent="-342900">
              <a:buClrTx/>
              <a:buSzPct val="100000"/>
              <a:buFont typeface="+mj-lt"/>
              <a:buAutoNum type="arabicPeriod"/>
            </a:pPr>
            <a:endParaRPr lang="en-US" sz="2100" b="1" dirty="0">
              <a:cs typeface="Times New Roman"/>
            </a:endParaRP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en-US" sz="2100" b="1" dirty="0">
                <a:cs typeface="Times New Roman"/>
              </a:rPr>
              <a:t>Identify a subset of the most critical links</a:t>
            </a:r>
          </a:p>
          <a:p>
            <a:pPr lvl="1"/>
            <a:r>
              <a:rPr lang="en-US" sz="2100" dirty="0">
                <a:cs typeface="Times New Roman"/>
              </a:rPr>
              <a:t>Use traffic as a proxy for importance and extract relevant segments</a:t>
            </a:r>
          </a:p>
          <a:p>
            <a:pPr marL="365760" lvl="1" indent="0">
              <a:buNone/>
            </a:pPr>
            <a:endParaRPr lang="en-US" sz="800" dirty="0">
              <a:cs typeface="Times New Roman"/>
            </a:endParaRP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en-US" sz="2100" b="1" dirty="0">
                <a:cs typeface="Times New Roman"/>
              </a:rPr>
              <a:t>Use Interdiction to “rank” or measure criticality </a:t>
            </a:r>
          </a:p>
          <a:p>
            <a:pPr lvl="1"/>
            <a:r>
              <a:rPr lang="en-US" sz="2100" dirty="0">
                <a:cs typeface="Times New Roman"/>
              </a:rPr>
              <a:t>Estimate average aggregate accessibility index as a baseline (no link closures)</a:t>
            </a:r>
          </a:p>
          <a:p>
            <a:pPr lvl="1"/>
            <a:r>
              <a:rPr lang="en-US" sz="2100" dirty="0">
                <a:cs typeface="Times New Roman"/>
              </a:rPr>
              <a:t>Individual links of the “important” segments are disrupted one-by-one and new least-cost routes are computed along with a new aggregate accessibility index </a:t>
            </a:r>
            <a:r>
              <a:rPr lang="en-US" sz="2100" dirty="0">
                <a:cs typeface="Times New Roman"/>
                <a:sym typeface="Wingdings" panose="05000000000000000000" pitchFamily="2" charset="2"/>
              </a:rPr>
              <a:t> </a:t>
            </a:r>
            <a:r>
              <a:rPr lang="en-US" sz="2100" dirty="0">
                <a:cs typeface="Times New Roman"/>
              </a:rPr>
              <a:t>All traffic is re-assigned to the </a:t>
            </a:r>
            <a:r>
              <a:rPr lang="en-US" sz="2100" i="1" dirty="0">
                <a:cs typeface="Times New Roman"/>
              </a:rPr>
              <a:t>new</a:t>
            </a:r>
            <a:r>
              <a:rPr lang="en-US" sz="2100" dirty="0">
                <a:cs typeface="Times New Roman"/>
              </a:rPr>
              <a:t> least-cost route</a:t>
            </a:r>
          </a:p>
          <a:p>
            <a:pPr lvl="1"/>
            <a:r>
              <a:rPr lang="en-US" sz="2100" dirty="0">
                <a:cs typeface="Times New Roman"/>
              </a:rPr>
              <a:t>The links with the largest decreases in accessibility are considered critical links</a:t>
            </a:r>
          </a:p>
          <a:p>
            <a:pPr lvl="1"/>
            <a:endParaRPr lang="en-US" sz="800" dirty="0">
              <a:cs typeface="Times New Roman"/>
            </a:endParaRPr>
          </a:p>
          <a:p>
            <a:pPr marL="342900" indent="-342900">
              <a:buClrTx/>
              <a:buSzPct val="100000"/>
              <a:buFont typeface="+mj-lt"/>
              <a:buAutoNum type="arabicPeriod"/>
            </a:pPr>
            <a:r>
              <a:rPr lang="en-US" sz="2100" b="1" dirty="0">
                <a:cs typeface="Times New Roman"/>
              </a:rPr>
              <a:t>Identify vulnerable links using flood data</a:t>
            </a:r>
          </a:p>
          <a:p>
            <a:pPr lvl="1"/>
            <a:r>
              <a:rPr lang="en-US" sz="2100" dirty="0">
                <a:cs typeface="Times New Roman"/>
              </a:rPr>
              <a:t>Flood data is overlaid on the critical links to identify which are exposed to floods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FD99AA8B-2E7A-4BBC-8FDE-CA7CF71DD3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3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b="1" kern="1200" dirty="0">
                <a:solidFill>
                  <a:srgbClr val="ED9D00"/>
                </a:solidFill>
                <a:latin typeface="Arial Narrow" panose="020B0606020202030204" pitchFamily="34" charset="0"/>
                <a:ea typeface="+mj-ea"/>
                <a:cs typeface="+mj-cs"/>
              </a:rPr>
              <a:t>Tradeoffs between reliability and the cost of interventions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69069" y="1552313"/>
            <a:ext cx="11093450" cy="4318287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2300" b="1" dirty="0">
                <a:cs typeface="Times New Roman"/>
              </a:rPr>
              <a:t>The policymaker’s decision problem</a:t>
            </a:r>
          </a:p>
          <a:p>
            <a:pPr lvl="1"/>
            <a:r>
              <a:rPr lang="en-US" sz="2000" dirty="0">
                <a:cs typeface="Times New Roman"/>
              </a:rPr>
              <a:t>How to prioritize certain links in the network for investment</a:t>
            </a:r>
          </a:p>
          <a:p>
            <a:pPr lvl="1"/>
            <a:r>
              <a:rPr lang="en-US" sz="2000" dirty="0">
                <a:cs typeface="Times New Roman"/>
              </a:rPr>
              <a:t>Adapt to climate change and other shocks</a:t>
            </a:r>
          </a:p>
          <a:p>
            <a:pPr lvl="1"/>
            <a:endParaRPr lang="en-US" sz="1100" dirty="0"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300" b="1" dirty="0">
                <a:cs typeface="Times New Roman"/>
              </a:rPr>
              <a:t>Sources of uncertainty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cs typeface="Times New Roman"/>
              </a:rPr>
              <a:t>Potential disruptions (natural, demand-driven, structural)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cs typeface="Times New Roman"/>
              </a:rPr>
              <a:t>The severity of these disruptions</a:t>
            </a:r>
          </a:p>
          <a:p>
            <a:pPr marL="365760" lvl="1" indent="0">
              <a:spcBef>
                <a:spcPts val="0"/>
              </a:spcBef>
              <a:buNone/>
            </a:pPr>
            <a:endParaRPr lang="en-US" sz="1100" dirty="0"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300" b="1" dirty="0">
                <a:cs typeface="Times New Roman"/>
              </a:rPr>
              <a:t>Proposed metrics</a:t>
            </a:r>
          </a:p>
          <a:p>
            <a:pPr lvl="1"/>
            <a:r>
              <a:rPr lang="en-US" sz="2000" dirty="0">
                <a:cs typeface="Times New Roman"/>
              </a:rPr>
              <a:t>Infrastructure-based accessibility: Vehicle Operating Costs (or RUCs)</a:t>
            </a:r>
          </a:p>
          <a:p>
            <a:pPr lvl="1"/>
            <a:r>
              <a:rPr lang="en-US" sz="2000" dirty="0">
                <a:cs typeface="Times New Roman"/>
              </a:rPr>
              <a:t>Location-based accessibility: costs weighted by population</a:t>
            </a:r>
          </a:p>
          <a:p>
            <a:endParaRPr lang="en-US" sz="1000" b="1" dirty="0"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300" b="1" dirty="0">
                <a:cs typeface="Times New Roman"/>
              </a:rPr>
              <a:t>Options</a:t>
            </a:r>
          </a:p>
          <a:p>
            <a:pPr lvl="1"/>
            <a:r>
              <a:rPr lang="en-US" sz="2000" dirty="0">
                <a:cs typeface="Times New Roman"/>
              </a:rPr>
              <a:t>Menu of potential interventions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fld id="{FD99AA8B-2E7A-4BBC-8FDE-CA7CF71DD3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5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75" y="528005"/>
            <a:ext cx="11194450" cy="9906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ED9D00"/>
                </a:solidFill>
                <a:latin typeface="Arial Narrow" panose="020B0606020202030204" pitchFamily="34" charset="0"/>
              </a:rPr>
              <a:t>The policy maker dilemma: vulnerability, reliability and resilience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E5D67A2-7E6D-4822-829E-D369193BA01D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696671" y="1704722"/>
          <a:ext cx="5943600" cy="4515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601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05993-6244-B5F7-F5C8-46A85D56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D240B-9B91-2E4A-DA0D-A5337A085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6519" y="4484446"/>
            <a:ext cx="11093882" cy="832022"/>
          </a:xfrm>
        </p:spPr>
        <p:txBody>
          <a:bodyPr/>
          <a:lstStyle/>
          <a:p>
            <a:r>
              <a:rPr lang="en-US" b="1" dirty="0"/>
              <a:t>The Case of Perú: Assessing interventions</a:t>
            </a:r>
          </a:p>
        </p:txBody>
      </p:sp>
    </p:spTree>
    <p:extLst>
      <p:ext uri="{BB962C8B-B14F-4D97-AF65-F5344CB8AC3E}">
        <p14:creationId xmlns:p14="http://schemas.microsoft.com/office/powerpoint/2010/main" val="950448877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page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>
            <a:solidFill>
              <a:srgbClr val="ED9D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mmary 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apters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ank you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tent 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ED07D2E559424F94E7FB9CBD9AB9E8" ma:contentTypeVersion="8" ma:contentTypeDescription="Crée un document." ma:contentTypeScope="" ma:versionID="206f693fe51db8010fda8d5c8f957b8a">
  <xsd:schema xmlns:xsd="http://www.w3.org/2001/XMLSchema" xmlns:xs="http://www.w3.org/2001/XMLSchema" xmlns:p="http://schemas.microsoft.com/office/2006/metadata/properties" xmlns:ns3="fb10ec26-9e8b-4c26-8abf-426393b0bdfa" targetNamespace="http://schemas.microsoft.com/office/2006/metadata/properties" ma:root="true" ma:fieldsID="ae6c7d0053a9a786884ce768229dd898" ns3:_="">
    <xsd:import namespace="fb10ec26-9e8b-4c26-8abf-426393b0bd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0ec26-9e8b-4c26-8abf-426393b0b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10ec26-9e8b-4c26-8abf-426393b0bdfa" xsi:nil="true"/>
  </documentManagement>
</p:properties>
</file>

<file path=customXml/itemProps1.xml><?xml version="1.0" encoding="utf-8"?>
<ds:datastoreItem xmlns:ds="http://schemas.openxmlformats.org/officeDocument/2006/customXml" ds:itemID="{E0B9EF33-18C1-4D47-8A11-A15671B3FF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10ec26-9e8b-4c26-8abf-426393b0bd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898C3E-8F68-49F7-A759-9203F925B2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F108CB-2027-4000-A6C4-AC7A1C76B945}">
  <ds:schemaRefs>
    <ds:schemaRef ds:uri="http://purl.org/dc/terms/"/>
    <ds:schemaRef ds:uri="fb10ec26-9e8b-4c26-8abf-426393b0bdfa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1588</Words>
  <Application>Microsoft Office PowerPoint</Application>
  <PresentationFormat>Widescreen</PresentationFormat>
  <Paragraphs>313</Paragraphs>
  <Slides>35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35</vt:i4>
      </vt:variant>
    </vt:vector>
  </HeadingPairs>
  <TitlesOfParts>
    <vt:vector size="46" baseType="lpstr">
      <vt:lpstr>Arial</vt:lpstr>
      <vt:lpstr>Arial Narrow</vt:lpstr>
      <vt:lpstr>Calibri</vt:lpstr>
      <vt:lpstr>Cambria Math</vt:lpstr>
      <vt:lpstr>Times New Roman</vt:lpstr>
      <vt:lpstr>Wingdings</vt:lpstr>
      <vt:lpstr>1_Cover page</vt:lpstr>
      <vt:lpstr>Summary </vt:lpstr>
      <vt:lpstr>Chapters</vt:lpstr>
      <vt:lpstr>Thank you</vt:lpstr>
      <vt:lpstr>1_Content </vt:lpstr>
      <vt:lpstr>Apresentação do PowerPoint</vt:lpstr>
      <vt:lpstr>Apresentação do PowerPoint</vt:lpstr>
      <vt:lpstr>The Starting Point</vt:lpstr>
      <vt:lpstr>Objetives</vt:lpstr>
      <vt:lpstr>Criticality, Reliability and Resilience - They all look alike</vt:lpstr>
      <vt:lpstr>An Empirical Approach to Assess Critical Links</vt:lpstr>
      <vt:lpstr>Tradeoffs between reliability and the cost of interventions</vt:lpstr>
      <vt:lpstr>The policy maker dilemma: vulnerability, reliability and resilience</vt:lpstr>
      <vt:lpstr>Apresentação do PowerPoint</vt:lpstr>
      <vt:lpstr>Critical corridors – A Subset of the Network: Case Perú</vt:lpstr>
      <vt:lpstr>Measuring Criticality</vt:lpstr>
      <vt:lpstr>Increase in distance (x-axis) and cost (y-axis) due to disrupted links</vt:lpstr>
      <vt:lpstr>The size of the circle represents the economic cost of disruption</vt:lpstr>
      <vt:lpstr>Bringing home the problem: Ranking and measuring criticality</vt:lpstr>
      <vt:lpstr>Critical links and exposure to climate events</vt:lpstr>
      <vt:lpstr>Flooding: Four Uncertainties</vt:lpstr>
      <vt:lpstr>Critical links exposed and vulnerable to floods </vt:lpstr>
      <vt:lpstr>Critical links exposed and vulnerable to floods </vt:lpstr>
      <vt:lpstr>Expected annual losses can be calculated for multiple scenarios</vt:lpstr>
      <vt:lpstr>How can we increase reliability?</vt:lpstr>
      <vt:lpstr>The benefit of an intervention is the difference between the expected annual losses when nothing is done and with the intervention </vt:lpstr>
      <vt:lpstr>The benefit of an intervention is the difference between the expected annual losses when nothing is done and with the intervention </vt:lpstr>
      <vt:lpstr>Apresentação do PowerPoint</vt:lpstr>
      <vt:lpstr>Critical corridors – Starting point </vt:lpstr>
      <vt:lpstr>Critical corridors – A subset of the network </vt:lpstr>
      <vt:lpstr>Critical corridors – A subset of the network </vt:lpstr>
      <vt:lpstr>Critical corridors – The criteria is a policy decision</vt:lpstr>
      <vt:lpstr>Exposure to Climate Events </vt:lpstr>
      <vt:lpstr>Potential economic cost of climate disruptions </vt:lpstr>
      <vt:lpstr>Alternative scenarios</vt:lpstr>
      <vt:lpstr>Alternative scenarios</vt:lpstr>
      <vt:lpstr>Concluding Remarks</vt:lpstr>
      <vt:lpstr>Thank you for your attention!</vt:lpstr>
      <vt:lpstr>The Data</vt:lpstr>
      <vt:lpstr>The Instruments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Aipcr Piarc</dc:creator>
  <cp:lastModifiedBy>Calado Ouana</cp:lastModifiedBy>
  <cp:revision>294</cp:revision>
  <dcterms:created xsi:type="dcterms:W3CDTF">2019-10-28T10:19:34Z</dcterms:created>
  <dcterms:modified xsi:type="dcterms:W3CDTF">2025-11-11T18:22:37Z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0x010100BAED07D2E559424F94E7FB9CBD9AB9E8</vt:lpwstr>
  </property>
  <property fmtid="{D5CDD505-2E9C-101B-9397-08002B2CF9AE}" pid="3" name="MSIP_Label_5a024da7-7918-49c2-a744-b84d0bf2c679_Enabled">
    <vt:lpwstr>true</vt:lpwstr>
  </property>
  <property fmtid="{D5CDD505-2E9C-101B-9397-08002B2CF9AE}" pid="4" name="MSIP_Label_5a024da7-7918-49c2-a744-b84d0bf2c679_SetDate">
    <vt:lpwstr>2025-08-25T05:49:27Z</vt:lpwstr>
  </property>
  <property fmtid="{D5CDD505-2E9C-101B-9397-08002B2CF9AE}" pid="5" name="MSIP_Label_5a024da7-7918-49c2-a744-b84d0bf2c679_Method">
    <vt:lpwstr>Standard</vt:lpwstr>
  </property>
  <property fmtid="{D5CDD505-2E9C-101B-9397-08002B2CF9AE}" pid="6" name="MSIP_Label_5a024da7-7918-49c2-a744-b84d0bf2c679_Name">
    <vt:lpwstr>General</vt:lpwstr>
  </property>
  <property fmtid="{D5CDD505-2E9C-101B-9397-08002B2CF9AE}" pid="7" name="MSIP_Label_5a024da7-7918-49c2-a744-b84d0bf2c679_SiteId">
    <vt:lpwstr>24236235-bb51-454e-8f47-206699c7e33b</vt:lpwstr>
  </property>
  <property fmtid="{D5CDD505-2E9C-101B-9397-08002B2CF9AE}" pid="8" name="MSIP_Label_5a024da7-7918-49c2-a744-b84d0bf2c679_ActionId">
    <vt:lpwstr>d158648b-d746-42b6-b074-8318921327ed</vt:lpwstr>
  </property>
  <property fmtid="{D5CDD505-2E9C-101B-9397-08002B2CF9AE}" pid="9" name="MSIP_Label_5a024da7-7918-49c2-a744-b84d0bf2c679_ContentBits">
    <vt:lpwstr>1</vt:lpwstr>
  </property>
  <property fmtid="{D5CDD505-2E9C-101B-9397-08002B2CF9AE}" pid="10" name="MSIP_Label_5a024da7-7918-49c2-a744-b84d0bf2c679_Tag">
    <vt:lpwstr>10, 3, 0, 1</vt:lpwstr>
  </property>
  <property fmtid="{D5CDD505-2E9C-101B-9397-08002B2CF9AE}" pid="11" name="ClassificationContentMarkingHeaderLocations">
    <vt:lpwstr>1_Cover page:3\Summary :3\Chapters:3\Content :3\Thank you:3</vt:lpwstr>
  </property>
  <property fmtid="{D5CDD505-2E9C-101B-9397-08002B2CF9AE}" pid="12" name="ClassificationContentMarkingHeaderText">
    <vt:lpwstr>Sensitivity - General</vt:lpwstr>
  </property>
  <property fmtid="{D5CDD505-2E9C-101B-9397-08002B2CF9AE}" pid="13" name="MSIP_Label_f1bf45b6-5649-4236-82a3-f45024cd282e_Enabled">
    <vt:lpwstr>true</vt:lpwstr>
  </property>
  <property fmtid="{D5CDD505-2E9C-101B-9397-08002B2CF9AE}" pid="14" name="MSIP_Label_f1bf45b6-5649-4236-82a3-f45024cd282e_SetDate">
    <vt:lpwstr>2025-11-09T04:55:38Z</vt:lpwstr>
  </property>
  <property fmtid="{D5CDD505-2E9C-101B-9397-08002B2CF9AE}" pid="15" name="MSIP_Label_f1bf45b6-5649-4236-82a3-f45024cd282e_Method">
    <vt:lpwstr>Standard</vt:lpwstr>
  </property>
  <property fmtid="{D5CDD505-2E9C-101B-9397-08002B2CF9AE}" pid="16" name="MSIP_Label_f1bf45b6-5649-4236-82a3-f45024cd282e_Name">
    <vt:lpwstr>Official Use Only</vt:lpwstr>
  </property>
  <property fmtid="{D5CDD505-2E9C-101B-9397-08002B2CF9AE}" pid="17" name="MSIP_Label_f1bf45b6-5649-4236-82a3-f45024cd282e_SiteId">
    <vt:lpwstr>31a2fec0-266b-4c67-b56e-2796d8f59c36</vt:lpwstr>
  </property>
  <property fmtid="{D5CDD505-2E9C-101B-9397-08002B2CF9AE}" pid="18" name="MSIP_Label_f1bf45b6-5649-4236-82a3-f45024cd282e_ActionId">
    <vt:lpwstr>fc1d572b-452c-43ce-8342-06cc811309d3</vt:lpwstr>
  </property>
  <property fmtid="{D5CDD505-2E9C-101B-9397-08002B2CF9AE}" pid="19" name="MSIP_Label_f1bf45b6-5649-4236-82a3-f45024cd282e_ContentBits">
    <vt:lpwstr>2</vt:lpwstr>
  </property>
  <property fmtid="{D5CDD505-2E9C-101B-9397-08002B2CF9AE}" pid="20" name="MSIP_Label_f1bf45b6-5649-4236-82a3-f45024cd282e_Tag">
    <vt:lpwstr>10, 3, 0, 1</vt:lpwstr>
  </property>
  <property fmtid="{D5CDD505-2E9C-101B-9397-08002B2CF9AE}" pid="21" name="ClassificationContentMarkingFooterLocations">
    <vt:lpwstr>1_Cover page:4\Summary :4\Chapters:4\Content :4\Thank you:4</vt:lpwstr>
  </property>
  <property fmtid="{D5CDD505-2E9C-101B-9397-08002B2CF9AE}" pid="22" name="ClassificationContentMarkingFooterText">
    <vt:lpwstr>Official Use Only</vt:lpwstr>
  </property>
</Properties>
</file>