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slideLayouts/slideLayout14.xml" ContentType="application/vnd.openxmlformats-officedocument.presentationml.slideLayout+xml"/>
  <Override PartName="/ppt/theme/theme5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6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7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8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7" r:id="rId4"/>
    <p:sldMasterId id="2147483695" r:id="rId5"/>
    <p:sldMasterId id="2147483702" r:id="rId6"/>
    <p:sldMasterId id="2147483648" r:id="rId7"/>
    <p:sldMasterId id="2147483721" r:id="rId8"/>
    <p:sldMasterId id="2147483763" r:id="rId9"/>
    <p:sldMasterId id="2147483766" r:id="rId10"/>
    <p:sldMasterId id="2147483772" r:id="rId11"/>
    <p:sldMasterId id="2147483775" r:id="rId12"/>
  </p:sldMasterIdLst>
  <p:notesMasterIdLst>
    <p:notesMasterId r:id="rId27"/>
  </p:notesMasterIdLst>
  <p:handoutMasterIdLst>
    <p:handoutMasterId r:id="rId28"/>
  </p:handoutMasterIdLst>
  <p:sldIdLst>
    <p:sldId id="310" r:id="rId13"/>
    <p:sldId id="1100" r:id="rId14"/>
    <p:sldId id="1083" r:id="rId15"/>
    <p:sldId id="3322" r:id="rId16"/>
    <p:sldId id="3326" r:id="rId17"/>
    <p:sldId id="3324" r:id="rId18"/>
    <p:sldId id="3328" r:id="rId19"/>
    <p:sldId id="3329" r:id="rId20"/>
    <p:sldId id="325" r:id="rId21"/>
    <p:sldId id="324" r:id="rId22"/>
    <p:sldId id="328" r:id="rId23"/>
    <p:sldId id="326" r:id="rId24"/>
    <p:sldId id="327" r:id="rId25"/>
    <p:sldId id="322" r:id="rId2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7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RICK" initials="PMQ" lastIdx="1" clrIdx="0">
    <p:extLst>
      <p:ext uri="{19B8F6BF-5375-455C-9EA6-DF929625EA0E}">
        <p15:presenceInfo xmlns:p15="http://schemas.microsoft.com/office/powerpoint/2012/main" userId="PATRIC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E395"/>
    <a:srgbClr val="CCECFF"/>
    <a:srgbClr val="ED9D00"/>
    <a:srgbClr val="00457C"/>
    <a:srgbClr val="000000"/>
    <a:srgbClr val="CCCCFF"/>
    <a:srgbClr val="FFFF00"/>
    <a:srgbClr val="99FF66"/>
    <a:srgbClr val="9999FF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24C270-6385-469E-B6BF-5326CFFEB3C3}" v="124" dt="2025-11-06T09:12:29.5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8" autoAdjust="0"/>
    <p:restoredTop sz="94694" autoAdjust="0"/>
  </p:normalViewPr>
  <p:slideViewPr>
    <p:cSldViewPr snapToGrid="0" showGuides="1">
      <p:cViewPr varScale="1">
        <p:scale>
          <a:sx n="62" d="100"/>
          <a:sy n="62" d="100"/>
        </p:scale>
        <p:origin x="808" y="44"/>
      </p:cViewPr>
      <p:guideLst>
        <p:guide orient="horz" pos="197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-2204"/>
    </p:cViewPr>
  </p:sorterViewPr>
  <p:notesViewPr>
    <p:cSldViewPr snapToGrid="0" showGuides="1">
      <p:cViewPr varScale="1">
        <p:scale>
          <a:sx n="66" d="100"/>
          <a:sy n="66" d="100"/>
        </p:scale>
        <p:origin x="3134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slide" Target="slides/slide9.xml"/><Relationship Id="rId34" Type="http://schemas.microsoft.com/office/2015/10/relationships/revisionInfo" Target="revisionInfo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2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handoutMaster" Target="handoutMasters/handoutMaster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7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D0E9DE95-B839-4AB1-B120-27845D3209A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0BE482A-D82B-412F-A54E-E454DB9C356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40853E-C656-47B6-8FE3-175E5667AB6E}" type="datetimeFigureOut">
              <a:rPr lang="fr-FR" smtClean="0"/>
              <a:t>11/11/2025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3380932-8C88-4740-ADAF-2BDF6CF69B7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1942926-C02B-4593-9BFD-630777B0577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F4D50-401C-4B4F-ABF9-423C9A3708C9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78299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898443-B822-42D5-80AC-374CE1E6419D}" type="datetimeFigureOut">
              <a:rPr lang="fr-FR" smtClean="0"/>
              <a:t>11/11/2025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034FB0-3D88-4984-8793-EDC0907987CC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3068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034FB0-3D88-4984-8793-EDC0907987CC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5583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034FB0-3D88-4984-8793-EDC0907987C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7260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.jpeg"/><Relationship Id="rId11" Type="http://schemas.openxmlformats.org/officeDocument/2006/relationships/image" Target="../media/image8.png"/><Relationship Id="rId5" Type="http://schemas.openxmlformats.org/officeDocument/2006/relationships/image" Target="../media/image20.png"/><Relationship Id="rId10" Type="http://schemas.openxmlformats.org/officeDocument/2006/relationships/image" Target="../media/image7.jpeg"/><Relationship Id="rId4" Type="http://schemas.openxmlformats.org/officeDocument/2006/relationships/image" Target="../media/image19.png"/><Relationship Id="rId9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298986D3-C59F-426A-9EE0-D4B270CE69D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16344" y="2946068"/>
            <a:ext cx="7356749" cy="47780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rgbClr val="ED9D00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/>
              <a:t>Name of the speaker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AB13E4CD-13B6-4B4B-81E0-224E0B9C6CF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16344" y="3452222"/>
            <a:ext cx="7356749" cy="54323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ED9D00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/>
              <a:t>Position and organisation of the speaker</a:t>
            </a:r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F6AC509A-F52D-4B2D-9A0D-FBE97F1989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689" y="2117472"/>
            <a:ext cx="11090274" cy="7405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400" b="1">
                <a:solidFill>
                  <a:srgbClr val="00457C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of the </a:t>
            </a:r>
            <a:r>
              <a:rPr lang="fr-FR" dirty="0" err="1"/>
              <a:t>presentation</a:t>
            </a:r>
            <a:endParaRPr lang="fr-FR" dirty="0"/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70E2645A-7196-4F18-9D1D-8687E625373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50126" y="3972076"/>
            <a:ext cx="9736183" cy="39286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/>
              <a:t>Title of the workshop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88645B6-D29E-479E-821B-BE946B0848A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16344" y="4381529"/>
            <a:ext cx="7388030" cy="392866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baseline="0">
                <a:latin typeface="Arial Narrow" panose="020B0606020202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                                 12-14 </a:t>
            </a:r>
            <a:r>
              <a:rPr lang="fr-FR" dirty="0" err="1"/>
              <a:t>November</a:t>
            </a:r>
            <a:r>
              <a:rPr lang="fr-FR" dirty="0"/>
              <a:t>, 2025 / Maputo, Mozambique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B52F900-DFCA-45EA-9C74-55A6FC3BA2D6}"/>
              </a:ext>
            </a:extLst>
          </p:cNvPr>
          <p:cNvSpPr/>
          <p:nvPr userDrawn="1"/>
        </p:nvSpPr>
        <p:spPr>
          <a:xfrm>
            <a:off x="550863" y="6374206"/>
            <a:ext cx="11090274" cy="483794"/>
          </a:xfrm>
          <a:prstGeom prst="rect">
            <a:avLst/>
          </a:prstGeom>
          <a:solidFill>
            <a:srgbClr val="0045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27E3C9D3-8465-4929-B67F-36A290B5EE12}"/>
              </a:ext>
            </a:extLst>
          </p:cNvPr>
          <p:cNvSpPr txBox="1"/>
          <p:nvPr userDrawn="1"/>
        </p:nvSpPr>
        <p:spPr>
          <a:xfrm>
            <a:off x="550689" y="6462214"/>
            <a:ext cx="110902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0" dirty="0">
                <a:solidFill>
                  <a:schemeClr val="bg1"/>
                </a:solidFill>
                <a:latin typeface="Arial Narrow" panose="020B0606020202030204" pitchFamily="34" charset="0"/>
              </a:rPr>
              <a:t>World Road Association </a:t>
            </a:r>
            <a:r>
              <a:rPr lang="fr-FR" sz="1400" b="0" dirty="0">
                <a:solidFill>
                  <a:srgbClr val="ED9D00"/>
                </a:solidFill>
                <a:latin typeface="Arial Narrow" panose="020B0606020202030204" pitchFamily="34" charset="0"/>
              </a:rPr>
              <a:t>• </a:t>
            </a:r>
            <a:r>
              <a:rPr lang="fr-FR" sz="1400" b="0" kern="1200" dirty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rPr>
              <a:t>Association mondiale de la Route </a:t>
            </a:r>
            <a:r>
              <a:rPr lang="fr-FR" sz="1400" b="0" dirty="0">
                <a:solidFill>
                  <a:srgbClr val="ED9D00"/>
                </a:solidFill>
                <a:latin typeface="Arial Narrow" panose="020B0606020202030204" pitchFamily="34" charset="0"/>
              </a:rPr>
              <a:t>• </a:t>
            </a:r>
            <a:r>
              <a:rPr lang="es-ES" sz="1400" b="0" kern="1200" dirty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rPr>
              <a:t>Asociación Mundial de la Carretera</a:t>
            </a:r>
            <a:r>
              <a:rPr lang="fr-FR" sz="1400" b="0" kern="1200" dirty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fr-FR" sz="1400" b="0" dirty="0">
                <a:solidFill>
                  <a:srgbClr val="ED9D00"/>
                </a:solidFill>
                <a:latin typeface="Arial Narrow" panose="020B0606020202030204" pitchFamily="34" charset="0"/>
              </a:rPr>
              <a:t>• </a:t>
            </a:r>
            <a:r>
              <a:rPr lang="fr-FR" sz="1400" b="0" i="1" dirty="0">
                <a:solidFill>
                  <a:schemeClr val="bg1"/>
                </a:solidFill>
                <a:latin typeface="Arial Narrow" panose="020B0606020202030204" pitchFamily="34" charset="0"/>
              </a:rPr>
              <a:t>www.piarc.org</a:t>
            </a:r>
          </a:p>
        </p:txBody>
      </p:sp>
      <p:pic>
        <p:nvPicPr>
          <p:cNvPr id="6" name="Image 5" descr="Une image contenant dessin&#10;&#10;Description générée automatiquement">
            <a:extLst>
              <a:ext uri="{FF2B5EF4-FFF2-40B4-BE49-F238E27FC236}">
                <a16:creationId xmlns:a16="http://schemas.microsoft.com/office/drawing/2014/main" id="{1D7A057A-6787-406F-9392-487D79F16B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90"/>
          <a:stretch/>
        </p:blipFill>
        <p:spPr>
          <a:xfrm>
            <a:off x="990203" y="4884796"/>
            <a:ext cx="1898051" cy="1146354"/>
          </a:xfrm>
          <a:prstGeom prst="rect">
            <a:avLst/>
          </a:prstGeom>
        </p:spPr>
      </p:pic>
      <p:sp>
        <p:nvSpPr>
          <p:cNvPr id="12" name="Rectangle 2"/>
          <p:cNvSpPr>
            <a:spLocks noChangeArrowheads="1"/>
          </p:cNvSpPr>
          <p:nvPr userDrawn="1"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9" name="Rectangle 4"/>
          <p:cNvSpPr>
            <a:spLocks noChangeArrowheads="1"/>
          </p:cNvSpPr>
          <p:nvPr userDrawn="1"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4" name="Rectangle 6"/>
          <p:cNvSpPr>
            <a:spLocks noChangeArrowheads="1"/>
          </p:cNvSpPr>
          <p:nvPr userDrawn="1"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7" name="Rectangle 8"/>
          <p:cNvSpPr>
            <a:spLocks noChangeArrowheads="1"/>
          </p:cNvSpPr>
          <p:nvPr userDrawn="1"/>
        </p:nvSpPr>
        <p:spPr bwMode="auto">
          <a:xfrm>
            <a:off x="627018" y="2365538"/>
            <a:ext cx="628119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" name="그림 4" descr="야외, 하늘, 구름, 지상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8FEBFCC1-6295-21CF-137C-E899461B34E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42" b="19923"/>
          <a:stretch>
            <a:fillRect/>
          </a:stretch>
        </p:blipFill>
        <p:spPr>
          <a:xfrm>
            <a:off x="550689" y="457200"/>
            <a:ext cx="3613665" cy="1572263"/>
          </a:xfrm>
          <a:prstGeom prst="rect">
            <a:avLst/>
          </a:prstGeom>
        </p:spPr>
      </p:pic>
      <p:pic>
        <p:nvPicPr>
          <p:cNvPr id="8" name="그림 7" descr="야외, 의류, 사람, 하늘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348A12C5-17D9-6964-AD00-7DDD536A8CB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25"/>
          <a:stretch>
            <a:fillRect/>
          </a:stretch>
        </p:blipFill>
        <p:spPr>
          <a:xfrm>
            <a:off x="4240683" y="457200"/>
            <a:ext cx="3548970" cy="1572263"/>
          </a:xfrm>
          <a:prstGeom prst="rect">
            <a:avLst/>
          </a:prstGeom>
        </p:spPr>
      </p:pic>
      <p:pic>
        <p:nvPicPr>
          <p:cNvPr id="15" name="그림 14" descr="야외, 지상, 콘크리트 다리, 다리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D71FC9E1-8A06-5A5C-60C2-C79625401EE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44"/>
          <a:stretch>
            <a:fillRect/>
          </a:stretch>
        </p:blipFill>
        <p:spPr>
          <a:xfrm>
            <a:off x="7865981" y="457200"/>
            <a:ext cx="3774981" cy="1572263"/>
          </a:xfrm>
          <a:prstGeom prst="rect">
            <a:avLst/>
          </a:prstGeom>
        </p:spPr>
      </p:pic>
      <p:pic>
        <p:nvPicPr>
          <p:cNvPr id="28" name="Picture 7" descr="imagesbank">
            <a:extLst>
              <a:ext uri="{FF2B5EF4-FFF2-40B4-BE49-F238E27FC236}">
                <a16:creationId xmlns:a16="http://schemas.microsoft.com/office/drawing/2014/main" id="{CC980BF9-85F3-5BC4-4126-8FD3722C4E0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381" y="5221887"/>
            <a:ext cx="1997971" cy="627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1" descr="LOGOTIPO_ANE E FUNDO_TRANSPARENTE-01">
            <a:extLst>
              <a:ext uri="{FF2B5EF4-FFF2-40B4-BE49-F238E27FC236}">
                <a16:creationId xmlns:a16="http://schemas.microsoft.com/office/drawing/2014/main" id="{75555FC3-269B-7679-C700-A21E5FF7CA3D}"/>
              </a:ext>
            </a:extLst>
          </p:cNvPr>
          <p:cNvPicPr>
            <a:picLocks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0" t="18994" r="5333" b="21214"/>
          <a:stretch>
            <a:fillRect/>
          </a:stretch>
        </p:blipFill>
        <p:spPr bwMode="auto">
          <a:xfrm>
            <a:off x="7694399" y="5203237"/>
            <a:ext cx="1297329" cy="734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4" descr="Logo&#10;&#10;Description automatically generated">
            <a:extLst>
              <a:ext uri="{FF2B5EF4-FFF2-40B4-BE49-F238E27FC236}">
                <a16:creationId xmlns:a16="http://schemas.microsoft.com/office/drawing/2014/main" id="{0800577C-6048-05BE-AC25-B2FF3147FDB9}"/>
              </a:ext>
            </a:extLst>
          </p:cNvPr>
          <p:cNvPicPr/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775" y="5109473"/>
            <a:ext cx="1202318" cy="913698"/>
          </a:xfrm>
          <a:prstGeom prst="rect">
            <a:avLst/>
          </a:prstGeom>
        </p:spPr>
      </p:pic>
      <p:pic>
        <p:nvPicPr>
          <p:cNvPr id="32" name="그림 31">
            <a:extLst>
              <a:ext uri="{FF2B5EF4-FFF2-40B4-BE49-F238E27FC236}">
                <a16:creationId xmlns:a16="http://schemas.microsoft.com/office/drawing/2014/main" id="{E3963AF2-19A6-EEA7-4286-D630D1DF79AB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248513" y="5001123"/>
            <a:ext cx="1560548" cy="114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9329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v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887A5B7-1D76-42DF-BD0C-6CEC83A28E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63" y="1334279"/>
            <a:ext cx="11093882" cy="24797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800">
                <a:solidFill>
                  <a:srgbClr val="ED9D00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of </a:t>
            </a:r>
            <a:r>
              <a:rPr lang="fr-FR" dirty="0" err="1"/>
              <a:t>chapter</a:t>
            </a:r>
            <a:r>
              <a:rPr lang="fr-FR" dirty="0"/>
              <a:t> 1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AC175F58-6D71-405E-9B31-FF864FDED3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61069"/>
            <a:ext cx="11093882" cy="77321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457D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fr-FR" dirty="0" err="1"/>
              <a:t>Chapter</a:t>
            </a:r>
            <a:r>
              <a:rPr lang="fr-FR" dirty="0"/>
              <a:t> 1</a:t>
            </a:r>
          </a:p>
        </p:txBody>
      </p:sp>
      <p:pic>
        <p:nvPicPr>
          <p:cNvPr id="3" name="Image 2" descr="Une image contenant train, voie, extérieur, scène&#10;&#10;Description générée automatiquement">
            <a:extLst>
              <a:ext uri="{FF2B5EF4-FFF2-40B4-BE49-F238E27FC236}">
                <a16:creationId xmlns:a16="http://schemas.microsoft.com/office/drawing/2014/main" id="{CB0D8573-BD59-4554-9733-0D6A88FCBF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863" y="3814042"/>
            <a:ext cx="11108892" cy="224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01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972665-5F1C-4CE8-9B63-CE69531C28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254" y="607075"/>
            <a:ext cx="11097491" cy="1325563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 panose="020B0606020202030204" pitchFamily="34" charset="0"/>
              </a:defRPr>
            </a:lvl1pPr>
          </a:lstStyle>
          <a:p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47DF02E-7AE2-435D-B251-318E94A927C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47688" y="1931988"/>
            <a:ext cx="11093450" cy="4152900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7955629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7EEA30-D396-4539-85C6-24EBC29760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254" y="607075"/>
            <a:ext cx="11097491" cy="1325563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 panose="020B0606020202030204" pitchFamily="34" charset="0"/>
              </a:defRPr>
            </a:lvl1pPr>
          </a:lstStyle>
          <a:p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739976A-5FDE-45E4-A77C-9CBC72E243AA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47688" y="1931988"/>
            <a:ext cx="5548312" cy="4144962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" name="Espace réservé du contenu 3">
            <a:extLst>
              <a:ext uri="{FF2B5EF4-FFF2-40B4-BE49-F238E27FC236}">
                <a16:creationId xmlns:a16="http://schemas.microsoft.com/office/drawing/2014/main" id="{373A1559-2EC2-4600-84CE-9F66909C882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092826" y="1931988"/>
            <a:ext cx="5548312" cy="4144962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588661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972665-5F1C-4CE8-9B63-CE69531C28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254" y="607075"/>
            <a:ext cx="11097491" cy="1325563"/>
          </a:xfrm>
          <a:prstGeom prst="rect">
            <a:avLst/>
          </a:prstGeom>
        </p:spPr>
        <p:txBody>
          <a:bodyPr/>
          <a:lstStyle>
            <a:lvl1pPr>
              <a:defRPr sz="4400">
                <a:latin typeface="Arial Narrow" panose="020B0606020202030204" pitchFamily="34" charset="0"/>
              </a:defRPr>
            </a:lvl1pPr>
          </a:lstStyle>
          <a:p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47DF02E-7AE2-435D-B251-318E94A927C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47688" y="1931988"/>
            <a:ext cx="11093450" cy="4152900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8698437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972665-5F1C-4CE8-9B63-CE69531C28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254" y="459028"/>
            <a:ext cx="11097491" cy="671086"/>
          </a:xfrm>
          <a:prstGeom prst="rect">
            <a:avLst/>
          </a:prstGeom>
        </p:spPr>
        <p:txBody>
          <a:bodyPr/>
          <a:lstStyle>
            <a:lvl1pPr algn="ctr">
              <a:defRPr sz="4400">
                <a:latin typeface="Arial Narrow" panose="020B0606020202030204" pitchFamily="34" charset="0"/>
              </a:defRPr>
            </a:lvl1pPr>
          </a:lstStyle>
          <a:p>
            <a:r>
              <a:rPr lang="fr-FR" dirty="0" err="1"/>
              <a:t>Thank</a:t>
            </a:r>
            <a:r>
              <a:rPr lang="fr-FR" dirty="0"/>
              <a:t> </a:t>
            </a:r>
            <a:r>
              <a:rPr lang="fr-FR" dirty="0" err="1"/>
              <a:t>you</a:t>
            </a:r>
            <a:r>
              <a:rPr lang="fr-FR" dirty="0"/>
              <a:t> for </a:t>
            </a:r>
            <a:r>
              <a:rPr lang="fr-FR" dirty="0" err="1"/>
              <a:t>your</a:t>
            </a:r>
            <a:r>
              <a:rPr lang="fr-FR" dirty="0"/>
              <a:t> attention! 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5B31504B-0412-40E4-9F52-3641107574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23452" y="1683651"/>
            <a:ext cx="4317468" cy="593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rgbClr val="ED9D00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/>
              <a:t>Name of the speaker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19FBA3AA-F47A-45C6-9F1D-ED506AB585D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3452" y="2944102"/>
            <a:ext cx="4319067" cy="4288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fr-FR" sz="2000" b="1" kern="1200" smtClean="0">
                <a:solidFill>
                  <a:srgbClr val="00457D"/>
                </a:solidFill>
                <a:effectLst/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/>
              <a:t>Enter email </a:t>
            </a:r>
            <a:r>
              <a:rPr lang="fr-FR" dirty="0" err="1"/>
              <a:t>address</a:t>
            </a:r>
            <a:endParaRPr lang="fr-FR" dirty="0"/>
          </a:p>
        </p:txBody>
      </p:sp>
      <p:pic>
        <p:nvPicPr>
          <p:cNvPr id="16" name="Image 15" descr="Une image contenant dessin&#10;&#10;Description générée automatiquement">
            <a:extLst>
              <a:ext uri="{FF2B5EF4-FFF2-40B4-BE49-F238E27FC236}">
                <a16:creationId xmlns:a16="http://schemas.microsoft.com/office/drawing/2014/main" id="{44B58650-8DFD-41D6-AC95-23D8C201FB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8103" y="1937053"/>
            <a:ext cx="523896" cy="523896"/>
          </a:xfrm>
          <a:prstGeom prst="rect">
            <a:avLst/>
          </a:prstGeom>
        </p:spPr>
      </p:pic>
      <p:pic>
        <p:nvPicPr>
          <p:cNvPr id="18" name="Image 17" descr="Une image contenant roue, dessin&#10;&#10;Description générée automatiquement">
            <a:extLst>
              <a:ext uri="{FF2B5EF4-FFF2-40B4-BE49-F238E27FC236}">
                <a16:creationId xmlns:a16="http://schemas.microsoft.com/office/drawing/2014/main" id="{A9C0E22B-0C13-41B2-AE35-9C794297721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1909" y="1937053"/>
            <a:ext cx="523896" cy="523896"/>
          </a:xfrm>
          <a:prstGeom prst="rect">
            <a:avLst/>
          </a:prstGeom>
        </p:spPr>
      </p:pic>
      <p:pic>
        <p:nvPicPr>
          <p:cNvPr id="20" name="Image 19" descr="Une image contenant dessin&#10;&#10;Description générée automatiquement">
            <a:extLst>
              <a:ext uri="{FF2B5EF4-FFF2-40B4-BE49-F238E27FC236}">
                <a16:creationId xmlns:a16="http://schemas.microsoft.com/office/drawing/2014/main" id="{9047B379-C54E-41C6-96B2-F8AF6F3E174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2735" y="3221652"/>
            <a:ext cx="523896" cy="523896"/>
          </a:xfrm>
          <a:prstGeom prst="rect">
            <a:avLst/>
          </a:prstGeom>
        </p:spPr>
      </p:pic>
      <p:pic>
        <p:nvPicPr>
          <p:cNvPr id="22" name="Image 21" descr="Une image contenant dessin&#10;&#10;Description générée automatiquement">
            <a:extLst>
              <a:ext uri="{FF2B5EF4-FFF2-40B4-BE49-F238E27FC236}">
                <a16:creationId xmlns:a16="http://schemas.microsoft.com/office/drawing/2014/main" id="{83CA129E-B24E-4A4C-A46E-6B68586938B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8103" y="3224115"/>
            <a:ext cx="523896" cy="523896"/>
          </a:xfrm>
          <a:prstGeom prst="rect">
            <a:avLst/>
          </a:prstGeom>
        </p:spPr>
      </p:pic>
      <p:sp>
        <p:nvSpPr>
          <p:cNvPr id="19" name="Espace réservé du texte 15">
            <a:extLst>
              <a:ext uri="{FF2B5EF4-FFF2-40B4-BE49-F238E27FC236}">
                <a16:creationId xmlns:a16="http://schemas.microsoft.com/office/drawing/2014/main" id="{8194B4BA-969C-4B47-80E8-1ADE2BF48A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23452" y="2305418"/>
            <a:ext cx="4317468" cy="5185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ED9D00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/>
              <a:t>Position of the speaker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E35E757-ECB6-4D4D-9282-D25BCE972143}"/>
              </a:ext>
            </a:extLst>
          </p:cNvPr>
          <p:cNvSpPr/>
          <p:nvPr userDrawn="1"/>
        </p:nvSpPr>
        <p:spPr>
          <a:xfrm>
            <a:off x="8587103" y="2626903"/>
            <a:ext cx="1653509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1700" dirty="0">
                <a:latin typeface="Arial Narrow" panose="020B0606020202030204" pitchFamily="34" charset="0"/>
              </a:rPr>
              <a:t>@</a:t>
            </a:r>
            <a:r>
              <a:rPr lang="fr-FR" sz="1700" dirty="0" err="1">
                <a:latin typeface="Arial Narrow" panose="020B0606020202030204" pitchFamily="34" charset="0"/>
              </a:rPr>
              <a:t>PIARC_Roads</a:t>
            </a:r>
            <a:endParaRPr lang="fr-FR" sz="1700" dirty="0">
              <a:latin typeface="Arial Narrow" panose="020B060602020203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C0C51BC-F676-4984-A943-BBF90E53B885}"/>
              </a:ext>
            </a:extLst>
          </p:cNvPr>
          <p:cNvSpPr/>
          <p:nvPr userDrawn="1"/>
        </p:nvSpPr>
        <p:spPr>
          <a:xfrm>
            <a:off x="10240612" y="2495723"/>
            <a:ext cx="177887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1700" dirty="0">
                <a:latin typeface="Arial Narrow" panose="020B0606020202030204" pitchFamily="34" charset="0"/>
              </a:rPr>
              <a:t>World Road Association PIARC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1E16AF-4DFF-4D8D-AF3F-CF70162855C4}"/>
              </a:ext>
            </a:extLst>
          </p:cNvPr>
          <p:cNvSpPr/>
          <p:nvPr userDrawn="1"/>
        </p:nvSpPr>
        <p:spPr>
          <a:xfrm>
            <a:off x="8529759" y="3805438"/>
            <a:ext cx="177887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1700" dirty="0">
                <a:latin typeface="Arial Narrow" panose="020B0606020202030204" pitchFamily="34" charset="0"/>
              </a:rPr>
              <a:t>World Road Association PIARC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4923866-3DD0-4F46-BFEE-D678954C7E2D}"/>
              </a:ext>
            </a:extLst>
          </p:cNvPr>
          <p:cNvSpPr/>
          <p:nvPr userDrawn="1"/>
        </p:nvSpPr>
        <p:spPr>
          <a:xfrm>
            <a:off x="10240612" y="3800746"/>
            <a:ext cx="177887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1700" dirty="0">
                <a:latin typeface="Arial Narrow" panose="020B0606020202030204" pitchFamily="34" charset="0"/>
              </a:rPr>
              <a:t>World Road Association PIARC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DD5F4A3-7BDC-46C0-A023-333366ABC0A3}"/>
              </a:ext>
            </a:extLst>
          </p:cNvPr>
          <p:cNvSpPr/>
          <p:nvPr userDrawn="1"/>
        </p:nvSpPr>
        <p:spPr>
          <a:xfrm>
            <a:off x="9034087" y="4504570"/>
            <a:ext cx="17788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lang="fr-FR" sz="2000" b="1" dirty="0">
                <a:solidFill>
                  <a:srgbClr val="ED9D00"/>
                </a:solidFill>
                <a:latin typeface="Arial Narrow" panose="020B0606020202030204" pitchFamily="34" charset="0"/>
              </a:rPr>
              <a:t>www.piarc.org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8BC39445-9F9E-462D-924E-8172B4D6429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23453" y="3465720"/>
            <a:ext cx="4319067" cy="4288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/>
              <a:t>@twitter</a:t>
            </a:r>
          </a:p>
        </p:txBody>
      </p:sp>
      <p:pic>
        <p:nvPicPr>
          <p:cNvPr id="35" name="Image 5" descr="Une image contenant dessin&#10;&#10;Description générée automatiquement">
            <a:extLst>
              <a:ext uri="{FF2B5EF4-FFF2-40B4-BE49-F238E27FC236}">
                <a16:creationId xmlns:a16="http://schemas.microsoft.com/office/drawing/2014/main" id="{1D7A057A-6787-406F-9392-487D79F16B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90"/>
          <a:stretch/>
        </p:blipFill>
        <p:spPr>
          <a:xfrm>
            <a:off x="520584" y="1459123"/>
            <a:ext cx="1466495" cy="88571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991B92F5-C0FA-1660-CDDD-7732E7CBDAB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549063" y="4922121"/>
            <a:ext cx="11095682" cy="1572904"/>
          </a:xfrm>
          <a:prstGeom prst="rect">
            <a:avLst/>
          </a:prstGeom>
        </p:spPr>
      </p:pic>
      <p:pic>
        <p:nvPicPr>
          <p:cNvPr id="13" name="Picture 7" descr="imagesbank">
            <a:extLst>
              <a:ext uri="{FF2B5EF4-FFF2-40B4-BE49-F238E27FC236}">
                <a16:creationId xmlns:a16="http://schemas.microsoft.com/office/drawing/2014/main" id="{1E164FB9-6E6B-D4B5-1E61-35068F30288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382" y="2626903"/>
            <a:ext cx="2216430" cy="696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" descr="LOGOTIPO_ANE E FUNDO_TRANSPARENTE-01">
            <a:extLst>
              <a:ext uri="{FF2B5EF4-FFF2-40B4-BE49-F238E27FC236}">
                <a16:creationId xmlns:a16="http://schemas.microsoft.com/office/drawing/2014/main" id="{5AF5CE99-0127-4220-8C23-6DFEFD6567E8}"/>
              </a:ext>
            </a:extLst>
          </p:cNvPr>
          <p:cNvPicPr>
            <a:picLocks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0" t="18994" r="5333" b="21214"/>
          <a:stretch>
            <a:fillRect/>
          </a:stretch>
        </p:blipFill>
        <p:spPr bwMode="auto">
          <a:xfrm>
            <a:off x="678049" y="3603636"/>
            <a:ext cx="1202318" cy="696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4" descr="Logo&#10;&#10;Description automatically generated">
            <a:extLst>
              <a:ext uri="{FF2B5EF4-FFF2-40B4-BE49-F238E27FC236}">
                <a16:creationId xmlns:a16="http://schemas.microsoft.com/office/drawing/2014/main" id="{E45B7940-BB28-3B72-1841-180777CA2898}"/>
              </a:ext>
            </a:extLst>
          </p:cNvPr>
          <p:cNvPicPr/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423" y="3487341"/>
            <a:ext cx="1113598" cy="838484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CD7EEBAC-E07A-7552-697A-34C93A944113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2041896" y="1442434"/>
            <a:ext cx="1416649" cy="1040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8738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897C4D-C64E-4D07-BF96-78C7A767DE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61068"/>
            <a:ext cx="6894966" cy="1325563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 panose="020B0606020202030204" pitchFamily="34" charset="0"/>
              </a:defRPr>
            </a:lvl1pPr>
          </a:lstStyle>
          <a:p>
            <a:r>
              <a:rPr lang="fr-FR" dirty="0"/>
              <a:t>Key discussion points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6295978-3069-4E09-A2A2-5DF6BD6B1F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63" y="1887116"/>
            <a:ext cx="6894966" cy="410368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latin typeface="Arial Narrow" panose="020B0606020202030204" pitchFamily="34" charset="0"/>
              </a:defRPr>
            </a:lvl1pPr>
            <a:lvl2pPr marL="457200" indent="0">
              <a:buNone/>
              <a:defRPr>
                <a:latin typeface="Arial Narrow" panose="020B0606020202030204" pitchFamily="34" charset="0"/>
              </a:defRPr>
            </a:lvl2pPr>
          </a:lstStyle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1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2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3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4</a:t>
            </a:r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FF2AC08E-000F-4F51-9F8C-E0FA341C71B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445830" y="561068"/>
            <a:ext cx="4197112" cy="5428570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771705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897C4D-C64E-4D07-BF96-78C7A767DE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61068"/>
            <a:ext cx="6894966" cy="1325563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 panose="020B0606020202030204" pitchFamily="34" charset="0"/>
              </a:defRPr>
            </a:lvl1pPr>
          </a:lstStyle>
          <a:p>
            <a:r>
              <a:rPr lang="fr-FR" dirty="0"/>
              <a:t>Key discussion points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6295978-3069-4E09-A2A2-5DF6BD6B1F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63" y="1887115"/>
            <a:ext cx="6894966" cy="431365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latin typeface="Arial Narrow" panose="020B0606020202030204" pitchFamily="34" charset="0"/>
              </a:defRPr>
            </a:lvl1pPr>
            <a:lvl2pPr marL="457200" indent="0">
              <a:buNone/>
              <a:defRPr>
                <a:latin typeface="Arial Narrow" panose="020B0606020202030204" pitchFamily="34" charset="0"/>
              </a:defRPr>
            </a:lvl2pPr>
          </a:lstStyle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1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2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3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4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83AD6D3-058E-4DA1-915A-489EA03D3B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56072" y="561068"/>
            <a:ext cx="4234933" cy="569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1585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887A5B7-1D76-42DF-BD0C-6CEC83A28EF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863" y="1334279"/>
            <a:ext cx="11093882" cy="24797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>
                <a:solidFill>
                  <a:srgbClr val="ED9D00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36FAD6EA-10FB-4E78-9035-38CF409E842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50863" y="3814042"/>
            <a:ext cx="11090274" cy="2243858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AC175F58-6D71-405E-9B31-FF864FDED3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61069"/>
            <a:ext cx="11093882" cy="77321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00457D"/>
                </a:solidFill>
                <a:latin typeface="Arial Narrow" panose="020B0606020202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Chapter 1</a:t>
            </a:r>
            <a:r>
              <a:rPr lang="ja-JP" altLang="en-US" dirty="0"/>
              <a:t>：</a:t>
            </a:r>
            <a:r>
              <a:rPr lang="fr-FR" altLang="ja-JP" dirty="0"/>
              <a:t>Title of chapter 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215818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887A5B7-1D76-42DF-BD0C-6CEC83A28EF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863" y="1334279"/>
            <a:ext cx="11093882" cy="24797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>
                <a:solidFill>
                  <a:srgbClr val="ED9D00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AC175F58-6D71-405E-9B31-FF864FDED3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61069"/>
            <a:ext cx="11093882" cy="77321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00457D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fr-FR" altLang="ja-JP" dirty="0"/>
              <a:t>Chapter 1</a:t>
            </a:r>
            <a:r>
              <a:rPr lang="ja-JP" altLang="en-US" dirty="0"/>
              <a:t>：</a:t>
            </a:r>
            <a:r>
              <a:rPr lang="fr-FR" altLang="ja-JP" dirty="0"/>
              <a:t>Title of chapter 1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A952338-AC4B-4DBC-843D-21C1609297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7055" y="3814042"/>
            <a:ext cx="10017889" cy="2576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8124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887A5B7-1D76-42DF-BD0C-6CEC83A28EF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863" y="1334279"/>
            <a:ext cx="11093882" cy="24797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>
                <a:solidFill>
                  <a:srgbClr val="ED9D00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AC175F58-6D71-405E-9B31-FF864FDED3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61069"/>
            <a:ext cx="11093882" cy="77321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00457D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fr-FR" dirty="0"/>
              <a:t>Chapter 1</a:t>
            </a:r>
            <a:r>
              <a:rPr lang="ja-JP" altLang="en-US" dirty="0"/>
              <a:t>：</a:t>
            </a:r>
            <a:r>
              <a:rPr lang="en-US" altLang="ja-JP" dirty="0"/>
              <a:t>Title of chapter 1</a:t>
            </a:r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B18A8C4-0E27-42D8-800B-CD19B2F583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26858" y="3814042"/>
            <a:ext cx="9338284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48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897C4D-C64E-4D07-BF96-78C7A767DE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61068"/>
            <a:ext cx="6894966" cy="1325563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 panose="020B0606020202030204" pitchFamily="34" charset="0"/>
              </a:defRPr>
            </a:lvl1pPr>
          </a:lstStyle>
          <a:p>
            <a:r>
              <a:rPr lang="fr-FR" dirty="0"/>
              <a:t>Key discussion points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6295978-3069-4E09-A2A2-5DF6BD6B1F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63" y="1887116"/>
            <a:ext cx="6894966" cy="410368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1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2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3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4</a:t>
            </a:r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FF2AC08E-000F-4F51-9F8C-E0FA341C71B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445830" y="561068"/>
            <a:ext cx="4197112" cy="5428570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74645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887A5B7-1D76-42DF-BD0C-6CEC83A28EF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863" y="1334279"/>
            <a:ext cx="11093882" cy="24797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>
                <a:solidFill>
                  <a:srgbClr val="ED9D00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AC175F58-6D71-405E-9B31-FF864FDED3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61069"/>
            <a:ext cx="11093882" cy="77321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00457D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fr-FR" altLang="ja-JP" dirty="0"/>
              <a:t>Chapter 1</a:t>
            </a:r>
            <a:r>
              <a:rPr lang="ja-JP" altLang="en-US" dirty="0"/>
              <a:t>：</a:t>
            </a:r>
            <a:r>
              <a:rPr lang="en-US" altLang="ja-JP" dirty="0"/>
              <a:t>Title of chapter 1</a:t>
            </a:r>
            <a:endParaRPr lang="fr-FR" dirty="0"/>
          </a:p>
        </p:txBody>
      </p:sp>
      <p:pic>
        <p:nvPicPr>
          <p:cNvPr id="4" name="Image 3" descr="Une image contenant extérieur, route, nature, montagne&#10;&#10;Description générée automatiquement">
            <a:extLst>
              <a:ext uri="{FF2B5EF4-FFF2-40B4-BE49-F238E27FC236}">
                <a16:creationId xmlns:a16="http://schemas.microsoft.com/office/drawing/2014/main" id="{E71763A9-529A-4AA7-8F99-EE27FC6D9A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863" y="3814042"/>
            <a:ext cx="11093882" cy="2243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9617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v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887A5B7-1D76-42DF-BD0C-6CEC83A28EF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863" y="1334279"/>
            <a:ext cx="11093882" cy="24797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>
                <a:solidFill>
                  <a:srgbClr val="ED9D00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AC175F58-6D71-405E-9B31-FF864FDED3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61069"/>
            <a:ext cx="11093882" cy="77321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00457D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fr-FR" altLang="ja-JP" dirty="0"/>
              <a:t>Chapter 1</a:t>
            </a:r>
            <a:r>
              <a:rPr lang="ja-JP" altLang="en-US" dirty="0"/>
              <a:t>：</a:t>
            </a:r>
            <a:r>
              <a:rPr lang="en-US" altLang="ja-JP" dirty="0"/>
              <a:t>Title of chapter 1</a:t>
            </a:r>
            <a:endParaRPr lang="fr-FR" dirty="0"/>
          </a:p>
        </p:txBody>
      </p:sp>
      <p:pic>
        <p:nvPicPr>
          <p:cNvPr id="3" name="Image 2" descr="Une image contenant train, voie, extérieur, scène&#10;&#10;Description générée automatiquement">
            <a:extLst>
              <a:ext uri="{FF2B5EF4-FFF2-40B4-BE49-F238E27FC236}">
                <a16:creationId xmlns:a16="http://schemas.microsoft.com/office/drawing/2014/main" id="{CB0D8573-BD59-4554-9733-0D6A88FCBF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863" y="3814042"/>
            <a:ext cx="11108892" cy="224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292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972665-5F1C-4CE8-9B63-CE69531C28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254" y="607075"/>
            <a:ext cx="11097491" cy="1325563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 panose="020B0606020202030204" pitchFamily="34" charset="0"/>
              </a:defRPr>
            </a:lvl1pPr>
          </a:lstStyle>
          <a:p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47DF02E-7AE2-435D-B251-318E94A927C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47688" y="1931988"/>
            <a:ext cx="11093450" cy="4152900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9730399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7EEA30-D396-4539-85C6-24EBC29760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254" y="607075"/>
            <a:ext cx="11097491" cy="1325563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 panose="020B0606020202030204" pitchFamily="34" charset="0"/>
              </a:defRPr>
            </a:lvl1pPr>
          </a:lstStyle>
          <a:p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739976A-5FDE-45E4-A77C-9CBC72E243AA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47688" y="1931988"/>
            <a:ext cx="5548312" cy="4144962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" name="Espace réservé du contenu 3">
            <a:extLst>
              <a:ext uri="{FF2B5EF4-FFF2-40B4-BE49-F238E27FC236}">
                <a16:creationId xmlns:a16="http://schemas.microsoft.com/office/drawing/2014/main" id="{373A1559-2EC2-4600-84CE-9F66909C882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092826" y="1931988"/>
            <a:ext cx="5548312" cy="4144962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9467973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C04FC-E4EF-042E-2CAA-6DB693ECD8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61ABF3-E4B7-3ABE-CBB0-65BAB2125A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295601-8194-EB13-548C-B79A7C771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3B848-B36F-2040-972E-F89086CA13FE}" type="datetime1">
              <a:rPr lang="en-ZW" smtClean="0"/>
              <a:t>11/11/2025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B3877-A249-D883-FC2F-D4815D3D1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806157-48E9-20C5-D1E6-9BB09A8BA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C6A1B-64BD-C345-B16F-09CE9331F80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0102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2AC7E-56D3-15A9-6603-8F127CEE7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533DA4-EFE0-B092-EA81-8DD1B3BEBD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6C54CF-4DFB-958E-2A8E-7AEB4EC5C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3CDF0-73BB-E34D-92BD-BED6EAC523CB}" type="datetime1">
              <a:rPr lang="en-ZW" smtClean="0"/>
              <a:t>11/11/2025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E65831-B205-5BD5-35A4-2737C1E30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F01862-F746-7D3C-B3C2-A42D24C2F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C6A1B-64BD-C345-B16F-09CE9331F80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9220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DB524-46D3-8C86-6C4B-07429C597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5F648E-BEC8-7B33-CD8B-D06D958F0E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D7F3E4-FD37-57E2-174D-1B5C78EA4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D15CD-725F-634E-9370-D869CC5E24F0}" type="datetime1">
              <a:rPr lang="en-ZW" smtClean="0"/>
              <a:t>11/11/2025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E34609-CBFF-8474-D3DD-A65629A59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9B1126-5F69-E1A2-167D-D6C3F31F4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C6A1B-64BD-C345-B16F-09CE9331F80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8498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4884A-6650-8F2E-BCDF-9E6804DF1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8BD82B-6965-0A25-CD96-CB61CB54C0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E84F59-5734-07C1-67A5-5F4987C2F4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B4C0F1-10D0-6E28-A542-AC50D01BA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419EA-0E98-EF4E-9234-3B69EF305158}" type="datetime1">
              <a:rPr lang="en-ZW" smtClean="0"/>
              <a:t>11/11/2025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F5D45E-F159-8E53-AF91-A631C36DE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85EE39-4423-8672-ACC9-6C2686A48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C6A1B-64BD-C345-B16F-09CE9331F80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8422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BF045-EA6E-B05E-6520-A589CA4E7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93DCCE-BD77-0DA4-D407-A8DB8C6509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1A734F-6B77-EADF-8420-D117D7B01D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90EC1A-5F60-D81C-B26B-7D3EEE5E08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F25AA2-411D-9D30-3BA3-AAE9D7AEC1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4ECABB-3B7B-45AF-D918-0D12838B5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93EC0-093F-2C49-99E5-A2E16FE398F2}" type="datetime1">
              <a:rPr lang="en-ZW" smtClean="0"/>
              <a:t>11/11/2025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AD17B5-F31C-5812-4E32-A3D927534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6D6B40-1881-598B-873D-AD49931B5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C6A1B-64BD-C345-B16F-09CE9331F80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6100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77625-0D7D-21A4-6F46-04E672D68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3A2808-F13A-ADBB-FA2A-517A1E3A5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81B0C-E8C7-A246-8159-C1BDA92D7D1C}" type="datetime1">
              <a:rPr lang="en-ZW" smtClean="0"/>
              <a:t>11/11/2025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6EC856-77F6-37D0-E36B-35B85D752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6EFE85-A552-AE8E-B605-24690C321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C6A1B-64BD-C345-B16F-09CE9331F80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7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897C4D-C64E-4D07-BF96-78C7A767DE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61068"/>
            <a:ext cx="6894966" cy="1325563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 panose="020B0606020202030204" pitchFamily="34" charset="0"/>
              </a:defRPr>
            </a:lvl1pPr>
          </a:lstStyle>
          <a:p>
            <a:r>
              <a:rPr lang="fr-FR" dirty="0"/>
              <a:t>Key discussion points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6295978-3069-4E09-A2A2-5DF6BD6B1F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63" y="1887115"/>
            <a:ext cx="6894966" cy="431365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1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2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3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4</a:t>
            </a:r>
          </a:p>
        </p:txBody>
      </p:sp>
      <p:pic>
        <p:nvPicPr>
          <p:cNvPr id="6" name="Image 5" descr="Une image contenant montagne, train, extérieur, pont&#10;&#10;Description générée automatiquement">
            <a:extLst>
              <a:ext uri="{FF2B5EF4-FFF2-40B4-BE49-F238E27FC236}">
                <a16:creationId xmlns:a16="http://schemas.microsoft.com/office/drawing/2014/main" id="{683AD6D3-058E-4DA1-915A-489EA03D3B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49917" y="561068"/>
            <a:ext cx="4191220" cy="563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0533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5BE1D1-5E89-C211-4CBF-E9A28CE07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E5C8-41B8-1C49-8EA3-CCE6F4F87DB5}" type="datetime1">
              <a:rPr lang="en-ZW" smtClean="0"/>
              <a:t>11/11/2025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0BE4A5-50BA-3007-50C2-F6DFEC91E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A3C464-821E-1481-D20A-67E9F3962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C6A1B-64BD-C345-B16F-09CE9331F80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4390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BF1FA-B711-1447-95DE-7636CCD61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44FAC-40AD-223F-346B-3A6FC025BF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166E77-AB57-8D90-FAD1-50ED770EA5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9B820E-51C2-0E3E-38AD-0EA7BED45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A7C7A-5874-5840-BA3E-C3911CDC6D99}" type="datetime1">
              <a:rPr lang="en-ZW" smtClean="0"/>
              <a:t>11/11/2025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B71490-979C-CA4A-91D0-6ED3AA4A4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4C5B85-4F94-46F3-76B7-86C685D31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C6A1B-64BD-C345-B16F-09CE9331F80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6607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C011F-87EC-F831-550F-3668D3496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85A251-FD1B-1C6C-61A3-52A06F3480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8005B6-784B-A50D-E547-E8A520A970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2E2AA4-2A24-AA81-186A-CEF3903AE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501B4-3B68-F949-812A-521C94BEA1D8}" type="datetime1">
              <a:rPr lang="en-ZW" smtClean="0"/>
              <a:t>11/11/2025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B6827B-1F3E-F65D-07FD-CB884F185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D491B7-8F6B-4C0A-83A9-F84DF0CB0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C6A1B-64BD-C345-B16F-09CE9331F80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3593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88057-5F0B-ACE7-A798-4E2E70D89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DBB809-F99C-E4DA-C491-08A2271DF1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5B165F-72C1-E67A-03C8-08E87F945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3801E-1EC4-C047-AB83-3D5FE609C1EE}" type="datetime1">
              <a:rPr lang="en-ZW" smtClean="0"/>
              <a:t>11/11/2025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0AA35C-8534-DC57-F1C5-A5DA191BC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44E225-8C1E-E556-5A8F-BD8506D32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C6A1B-64BD-C345-B16F-09CE9331F80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6177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5D7744-EC07-9683-890E-AB3CE7769D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D07514-DBBE-CA2E-3830-DF82B383D9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25FC00-B403-1395-D5C7-7E0A626EC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B6DF5-3CEA-7644-82EC-AC4EF101AC55}" type="datetime1">
              <a:rPr lang="en-ZW" smtClean="0"/>
              <a:t>11/11/2025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A755B6-EF92-2AD8-2CBD-A27CC186D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4D086-65B5-1BFD-35D6-E1E256867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C6A1B-64BD-C345-B16F-09CE9331F80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5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897C4D-C64E-4D07-BF96-78C7A767DE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61068"/>
            <a:ext cx="6894966" cy="1325563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 panose="020B0606020202030204" pitchFamily="34" charset="0"/>
              </a:defRPr>
            </a:lvl1pPr>
          </a:lstStyle>
          <a:p>
            <a:r>
              <a:rPr lang="fr-FR" dirty="0"/>
              <a:t>Key discussion points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6295978-3069-4E09-A2A2-5DF6BD6B1F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63" y="1887115"/>
            <a:ext cx="6894966" cy="431365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1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2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3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4</a:t>
            </a:r>
          </a:p>
        </p:txBody>
      </p:sp>
      <p:pic>
        <p:nvPicPr>
          <p:cNvPr id="4" name="Image 3" descr="Une image contenant plante, arbre, vue, couvert&#10;&#10;Description générée automatiquement">
            <a:extLst>
              <a:ext uri="{FF2B5EF4-FFF2-40B4-BE49-F238E27FC236}">
                <a16:creationId xmlns:a16="http://schemas.microsoft.com/office/drawing/2014/main" id="{E81027A4-08F4-4061-B032-E6C1740B71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1737" y="570998"/>
            <a:ext cx="4219400" cy="5629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985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897C4D-C64E-4D07-BF96-78C7A767DE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61068"/>
            <a:ext cx="6894966" cy="1325563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 panose="020B0606020202030204" pitchFamily="34" charset="0"/>
              </a:defRPr>
            </a:lvl1pPr>
          </a:lstStyle>
          <a:p>
            <a:r>
              <a:rPr lang="fr-FR" dirty="0"/>
              <a:t>Key discussion points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6295978-3069-4E09-A2A2-5DF6BD6B1F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63" y="1887115"/>
            <a:ext cx="6894966" cy="431365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1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2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3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4</a:t>
            </a:r>
          </a:p>
        </p:txBody>
      </p:sp>
      <p:pic>
        <p:nvPicPr>
          <p:cNvPr id="6" name="Image 5" descr="Une image contenant voie, train, herbe, montagne&#10;&#10;Description générée automatiquement">
            <a:extLst>
              <a:ext uri="{FF2B5EF4-FFF2-40B4-BE49-F238E27FC236}">
                <a16:creationId xmlns:a16="http://schemas.microsoft.com/office/drawing/2014/main" id="{0B4E3409-BE52-42E7-A5AD-FEEFB0C1CB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50981" y="561068"/>
            <a:ext cx="4190156" cy="563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542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887A5B7-1D76-42DF-BD0C-6CEC83A28E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63" y="1334279"/>
            <a:ext cx="11093882" cy="24797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800">
                <a:solidFill>
                  <a:srgbClr val="ED9D00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of </a:t>
            </a:r>
            <a:r>
              <a:rPr lang="fr-FR" dirty="0" err="1"/>
              <a:t>chapter</a:t>
            </a:r>
            <a:r>
              <a:rPr lang="fr-FR" dirty="0"/>
              <a:t> 1</a:t>
            </a:r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36FAD6EA-10FB-4E78-9035-38CF409E842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50863" y="3814042"/>
            <a:ext cx="11090274" cy="2243858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AC175F58-6D71-405E-9B31-FF864FDED3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61069"/>
            <a:ext cx="11093882" cy="77321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457D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fr-FR" dirty="0" err="1"/>
              <a:t>Chapter</a:t>
            </a:r>
            <a:r>
              <a:rPr lang="fr-FR" dirty="0"/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450999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887A5B7-1D76-42DF-BD0C-6CEC83A28E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63" y="1334279"/>
            <a:ext cx="11093882" cy="24797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800">
                <a:solidFill>
                  <a:srgbClr val="ED9D00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of </a:t>
            </a:r>
            <a:r>
              <a:rPr lang="fr-FR" dirty="0" err="1"/>
              <a:t>chapter</a:t>
            </a:r>
            <a:r>
              <a:rPr lang="fr-FR" dirty="0"/>
              <a:t> 1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AC175F58-6D71-405E-9B31-FF864FDED3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61069"/>
            <a:ext cx="11093882" cy="77321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457D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fr-FR" dirty="0" err="1"/>
              <a:t>Chapter</a:t>
            </a:r>
            <a:r>
              <a:rPr lang="fr-FR" dirty="0"/>
              <a:t> 1</a:t>
            </a:r>
          </a:p>
        </p:txBody>
      </p:sp>
      <p:pic>
        <p:nvPicPr>
          <p:cNvPr id="4" name="Image 3" descr="Une image contenant bâtiment, circuit, route&#10;&#10;Description générée automatiquement">
            <a:extLst>
              <a:ext uri="{FF2B5EF4-FFF2-40B4-BE49-F238E27FC236}">
                <a16:creationId xmlns:a16="http://schemas.microsoft.com/office/drawing/2014/main" id="{FA952338-AC4B-4DBC-843D-21C1609297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863" y="3814041"/>
            <a:ext cx="11090274" cy="224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927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887A5B7-1D76-42DF-BD0C-6CEC83A28E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63" y="1334279"/>
            <a:ext cx="11093882" cy="24797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800">
                <a:solidFill>
                  <a:srgbClr val="ED9D00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of </a:t>
            </a:r>
            <a:r>
              <a:rPr lang="fr-FR" dirty="0" err="1"/>
              <a:t>chapter</a:t>
            </a:r>
            <a:r>
              <a:rPr lang="fr-FR" dirty="0"/>
              <a:t> 1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AC175F58-6D71-405E-9B31-FF864FDED3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61069"/>
            <a:ext cx="11093882" cy="77321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457D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fr-FR" dirty="0" err="1"/>
              <a:t>Chapter</a:t>
            </a:r>
            <a:r>
              <a:rPr lang="fr-FR" dirty="0"/>
              <a:t> 1</a:t>
            </a:r>
          </a:p>
        </p:txBody>
      </p:sp>
      <p:pic>
        <p:nvPicPr>
          <p:cNvPr id="3" name="Image 2" descr="Une image contenant scène, voie, route, train&#10;&#10;Description générée automatiquement">
            <a:extLst>
              <a:ext uri="{FF2B5EF4-FFF2-40B4-BE49-F238E27FC236}">
                <a16:creationId xmlns:a16="http://schemas.microsoft.com/office/drawing/2014/main" id="{1B18A8C4-0E27-42D8-800B-CD19B2F583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863" y="3814042"/>
            <a:ext cx="11103428" cy="2243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16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887A5B7-1D76-42DF-BD0C-6CEC83A28E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63" y="1334279"/>
            <a:ext cx="11093882" cy="24797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800">
                <a:solidFill>
                  <a:srgbClr val="ED9D00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of </a:t>
            </a:r>
            <a:r>
              <a:rPr lang="fr-FR" dirty="0" err="1"/>
              <a:t>chapter</a:t>
            </a:r>
            <a:r>
              <a:rPr lang="fr-FR" dirty="0"/>
              <a:t> 1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AC175F58-6D71-405E-9B31-FF864FDED3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61069"/>
            <a:ext cx="11093882" cy="77321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457D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fr-FR" dirty="0" err="1"/>
              <a:t>Chapter</a:t>
            </a:r>
            <a:r>
              <a:rPr lang="fr-FR" dirty="0"/>
              <a:t> 1</a:t>
            </a:r>
          </a:p>
        </p:txBody>
      </p:sp>
      <p:pic>
        <p:nvPicPr>
          <p:cNvPr id="4" name="Image 3" descr="Une image contenant extérieur, route, nature, montagne&#10;&#10;Description générée automatiquement">
            <a:extLst>
              <a:ext uri="{FF2B5EF4-FFF2-40B4-BE49-F238E27FC236}">
                <a16:creationId xmlns:a16="http://schemas.microsoft.com/office/drawing/2014/main" id="{E71763A9-529A-4AA7-8F99-EE27FC6D9A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863" y="3814042"/>
            <a:ext cx="11093882" cy="2243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401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9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4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2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2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00FB1D-7FB1-41CF-844E-1F3520F54467}"/>
              </a:ext>
            </a:extLst>
          </p:cNvPr>
          <p:cNvSpPr/>
          <p:nvPr userDrawn="1"/>
        </p:nvSpPr>
        <p:spPr>
          <a:xfrm>
            <a:off x="547253" y="297635"/>
            <a:ext cx="3620577" cy="1118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B03B26-BDC0-41C6-8DF3-C7F1E875F2C3}"/>
              </a:ext>
            </a:extLst>
          </p:cNvPr>
          <p:cNvSpPr/>
          <p:nvPr userDrawn="1"/>
        </p:nvSpPr>
        <p:spPr>
          <a:xfrm>
            <a:off x="4231178" y="294289"/>
            <a:ext cx="7413567" cy="1151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ED9D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3101CC-40D6-058A-9BF7-F6D3E9B6F8CA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63500" y="63500"/>
            <a:ext cx="105410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Sensitivity - General</a:t>
            </a:r>
          </a:p>
        </p:txBody>
      </p:sp>
    </p:spTree>
    <p:extLst>
      <p:ext uri="{BB962C8B-B14F-4D97-AF65-F5344CB8AC3E}">
        <p14:creationId xmlns:p14="http://schemas.microsoft.com/office/powerpoint/2010/main" val="2319875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F4A56DE-0066-4293-9086-DAB18C1E30BB}"/>
              </a:ext>
            </a:extLst>
          </p:cNvPr>
          <p:cNvSpPr/>
          <p:nvPr userDrawn="1"/>
        </p:nvSpPr>
        <p:spPr>
          <a:xfrm>
            <a:off x="547253" y="297635"/>
            <a:ext cx="3620577" cy="1118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54AD396-C640-4223-B991-EA021EE7B31D}"/>
              </a:ext>
            </a:extLst>
          </p:cNvPr>
          <p:cNvSpPr/>
          <p:nvPr userDrawn="1"/>
        </p:nvSpPr>
        <p:spPr>
          <a:xfrm>
            <a:off x="4231178" y="294289"/>
            <a:ext cx="7413567" cy="1151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1D71CFA-D91E-4DEC-9100-F58C1A5438A0}"/>
              </a:ext>
            </a:extLst>
          </p:cNvPr>
          <p:cNvSpPr txBox="1"/>
          <p:nvPr userDrawn="1"/>
        </p:nvSpPr>
        <p:spPr>
          <a:xfrm>
            <a:off x="554471" y="6462209"/>
            <a:ext cx="110902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World Road Association • </a:t>
            </a:r>
            <a:r>
              <a:rPr lang="fr-FR" sz="1400" b="0" kern="12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  <a:t>Association mondiale de la Route </a:t>
            </a:r>
            <a:r>
              <a:rPr lang="fr-FR" sz="1400" b="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• </a:t>
            </a:r>
            <a:r>
              <a:rPr lang="es-ES" sz="1400" b="0" kern="12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  <a:t>Asociación Mundial de la Carretera</a:t>
            </a:r>
            <a:r>
              <a:rPr lang="fr-FR" sz="1400" b="0" kern="12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fr-FR" sz="1400" b="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• </a:t>
            </a:r>
            <a:r>
              <a:rPr lang="fr-FR" sz="1400" b="0" i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www.piarc.org</a:t>
            </a:r>
          </a:p>
        </p:txBody>
      </p:sp>
      <p:pic>
        <p:nvPicPr>
          <p:cNvPr id="6" name="Image 5" descr="Une image contenant dessin, chemise&#10;&#10;Description générée automatiquement">
            <a:extLst>
              <a:ext uri="{FF2B5EF4-FFF2-40B4-BE49-F238E27FC236}">
                <a16:creationId xmlns:a16="http://schemas.microsoft.com/office/drawing/2014/main" id="{564A6A4B-9DB7-4C6E-8F7C-1E2BC036743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8857" y="6196845"/>
            <a:ext cx="1112012" cy="78623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3A7C212-7ABC-675F-A51C-C7372008CDBD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63500" y="63500"/>
            <a:ext cx="105410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Sensitivity - General</a:t>
            </a:r>
          </a:p>
        </p:txBody>
      </p:sp>
    </p:spTree>
    <p:extLst>
      <p:ext uri="{BB962C8B-B14F-4D97-AF65-F5344CB8AC3E}">
        <p14:creationId xmlns:p14="http://schemas.microsoft.com/office/powerpoint/2010/main" val="4251460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48" r:id="rId2"/>
    <p:sldLayoutId id="2147483749" r:id="rId3"/>
    <p:sldLayoutId id="2147483750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D9D00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333" userDrawn="1">
          <p15:clr>
            <a:srgbClr val="F26B43"/>
          </p15:clr>
        </p15:guide>
        <p15:guide id="2" orient="horz" pos="4133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F4A56DE-0066-4293-9086-DAB18C1E30BB}"/>
              </a:ext>
            </a:extLst>
          </p:cNvPr>
          <p:cNvSpPr/>
          <p:nvPr userDrawn="1"/>
        </p:nvSpPr>
        <p:spPr>
          <a:xfrm>
            <a:off x="547253" y="297635"/>
            <a:ext cx="3620577" cy="1118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54AD396-C640-4223-B991-EA021EE7B31D}"/>
              </a:ext>
            </a:extLst>
          </p:cNvPr>
          <p:cNvSpPr/>
          <p:nvPr userDrawn="1"/>
        </p:nvSpPr>
        <p:spPr>
          <a:xfrm>
            <a:off x="4231178" y="294289"/>
            <a:ext cx="7413567" cy="1151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1B15804-3C59-4CE5-B41F-C4A6DB40E9C1}"/>
              </a:ext>
            </a:extLst>
          </p:cNvPr>
          <p:cNvSpPr txBox="1"/>
          <p:nvPr userDrawn="1"/>
        </p:nvSpPr>
        <p:spPr>
          <a:xfrm>
            <a:off x="554471" y="6462209"/>
            <a:ext cx="110902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World Road Association • </a:t>
            </a:r>
            <a:r>
              <a:rPr lang="fr-FR" sz="1400" b="0" kern="12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  <a:t>Association mondiale de la Route </a:t>
            </a:r>
            <a:r>
              <a:rPr lang="fr-FR" sz="1400" b="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• </a:t>
            </a:r>
            <a:r>
              <a:rPr lang="es-ES" sz="1400" b="0" kern="12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  <a:t>Asociación Mundial de la Carretera</a:t>
            </a:r>
            <a:r>
              <a:rPr lang="fr-FR" sz="1400" b="0" kern="12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fr-FR" sz="1400" b="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• </a:t>
            </a:r>
            <a:r>
              <a:rPr lang="fr-FR" sz="1400" b="0" i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www.piarc.org</a:t>
            </a:r>
          </a:p>
        </p:txBody>
      </p:sp>
      <p:pic>
        <p:nvPicPr>
          <p:cNvPr id="6" name="Image 5" descr="Une image contenant dessin, chemise&#10;&#10;Description générée automatiquement">
            <a:extLst>
              <a:ext uri="{FF2B5EF4-FFF2-40B4-BE49-F238E27FC236}">
                <a16:creationId xmlns:a16="http://schemas.microsoft.com/office/drawing/2014/main" id="{71EEACED-4FC7-4571-9ACA-7F8151F80268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8857" y="6196845"/>
            <a:ext cx="1112012" cy="78623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E3B303F-BBE6-A855-A648-08D2DC885CDC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63500" y="63500"/>
            <a:ext cx="105410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Sensitivity - General</a:t>
            </a:r>
          </a:p>
        </p:txBody>
      </p:sp>
    </p:spTree>
    <p:extLst>
      <p:ext uri="{BB962C8B-B14F-4D97-AF65-F5344CB8AC3E}">
        <p14:creationId xmlns:p14="http://schemas.microsoft.com/office/powerpoint/2010/main" val="3978769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12" r:id="rId2"/>
    <p:sldLayoutId id="2147483752" r:id="rId3"/>
    <p:sldLayoutId id="2147483755" r:id="rId4"/>
    <p:sldLayoutId id="2147483757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D9D00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7">
          <p15:clr>
            <a:srgbClr val="F26B43"/>
          </p15:clr>
        </p15:guide>
        <p15:guide id="2" orient="horz" pos="4224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F4A56DE-0066-4293-9086-DAB18C1E30BB}"/>
              </a:ext>
            </a:extLst>
          </p:cNvPr>
          <p:cNvSpPr/>
          <p:nvPr userDrawn="1"/>
        </p:nvSpPr>
        <p:spPr>
          <a:xfrm>
            <a:off x="547253" y="297635"/>
            <a:ext cx="3620577" cy="1118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54AD396-C640-4223-B991-EA021EE7B31D}"/>
              </a:ext>
            </a:extLst>
          </p:cNvPr>
          <p:cNvSpPr/>
          <p:nvPr userDrawn="1"/>
        </p:nvSpPr>
        <p:spPr>
          <a:xfrm>
            <a:off x="4231178" y="294289"/>
            <a:ext cx="7413567" cy="1151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A0F6EAC-293B-419E-8979-A060C1AEF5C0}"/>
              </a:ext>
            </a:extLst>
          </p:cNvPr>
          <p:cNvSpPr txBox="1"/>
          <p:nvPr userDrawn="1"/>
        </p:nvSpPr>
        <p:spPr>
          <a:xfrm>
            <a:off x="554471" y="6462209"/>
            <a:ext cx="110902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World Road Association • </a:t>
            </a:r>
            <a:r>
              <a:rPr lang="fr-FR" sz="1400" b="0" kern="12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  <a:t>Association mondiale de la Route </a:t>
            </a:r>
            <a:r>
              <a:rPr lang="fr-FR" sz="1400" b="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• </a:t>
            </a:r>
            <a:r>
              <a:rPr lang="es-ES" sz="1400" b="0" kern="12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  <a:t>Asociación Mundial de la Carretera</a:t>
            </a:r>
            <a:r>
              <a:rPr lang="fr-FR" sz="1400" b="0" kern="12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fr-FR" sz="1400" b="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• </a:t>
            </a:r>
            <a:r>
              <a:rPr lang="fr-FR" sz="1400" b="0" i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www.piarc.org</a:t>
            </a:r>
          </a:p>
        </p:txBody>
      </p:sp>
      <p:pic>
        <p:nvPicPr>
          <p:cNvPr id="6" name="Image 5" descr="Une image contenant dessin, chemise&#10;&#10;Description générée automatiquement">
            <a:extLst>
              <a:ext uri="{FF2B5EF4-FFF2-40B4-BE49-F238E27FC236}">
                <a16:creationId xmlns:a16="http://schemas.microsoft.com/office/drawing/2014/main" id="{1CC25B36-022B-4EAD-AE28-86A5EEBE4D8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8857" y="6196845"/>
            <a:ext cx="1112012" cy="78623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4B1E426-A078-1D2A-73C2-90FC0A62BEC8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63500" y="63500"/>
            <a:ext cx="105410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Sensitivity - General</a:t>
            </a:r>
          </a:p>
        </p:txBody>
      </p:sp>
    </p:spTree>
    <p:extLst>
      <p:ext uri="{BB962C8B-B14F-4D97-AF65-F5344CB8AC3E}">
        <p14:creationId xmlns:p14="http://schemas.microsoft.com/office/powerpoint/2010/main" val="846727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D9D00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7" userDrawn="1">
          <p15:clr>
            <a:srgbClr val="F26B43"/>
          </p15:clr>
        </p15:guide>
        <p15:guide id="2" orient="horz" pos="4224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F4A56DE-0066-4293-9086-DAB18C1E30BB}"/>
              </a:ext>
            </a:extLst>
          </p:cNvPr>
          <p:cNvSpPr/>
          <p:nvPr userDrawn="1"/>
        </p:nvSpPr>
        <p:spPr>
          <a:xfrm>
            <a:off x="547253" y="297635"/>
            <a:ext cx="3620577" cy="1118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54AD396-C640-4223-B991-EA021EE7B31D}"/>
              </a:ext>
            </a:extLst>
          </p:cNvPr>
          <p:cNvSpPr/>
          <p:nvPr userDrawn="1"/>
        </p:nvSpPr>
        <p:spPr>
          <a:xfrm>
            <a:off x="4231178" y="294289"/>
            <a:ext cx="7413567" cy="1151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603896-61A3-7C71-53DD-923107B46477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63500" y="63500"/>
            <a:ext cx="105410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Sensitivity - General</a:t>
            </a:r>
          </a:p>
        </p:txBody>
      </p:sp>
    </p:spTree>
    <p:extLst>
      <p:ext uri="{BB962C8B-B14F-4D97-AF65-F5344CB8AC3E}">
        <p14:creationId xmlns:p14="http://schemas.microsoft.com/office/powerpoint/2010/main" val="2878669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D9D00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7">
          <p15:clr>
            <a:srgbClr val="F26B43"/>
          </p15:clr>
        </p15:guide>
        <p15:guide id="2" orient="horz" pos="4224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F4A56DE-0066-4293-9086-DAB18C1E30BB}"/>
              </a:ext>
            </a:extLst>
          </p:cNvPr>
          <p:cNvSpPr/>
          <p:nvPr userDrawn="1"/>
        </p:nvSpPr>
        <p:spPr>
          <a:xfrm>
            <a:off x="547253" y="297635"/>
            <a:ext cx="3620577" cy="1118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54AD396-C640-4223-B991-EA021EE7B31D}"/>
              </a:ext>
            </a:extLst>
          </p:cNvPr>
          <p:cNvSpPr/>
          <p:nvPr userDrawn="1"/>
        </p:nvSpPr>
        <p:spPr>
          <a:xfrm>
            <a:off x="4231178" y="294289"/>
            <a:ext cx="7413567" cy="1151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1D71CFA-D91E-4DEC-9100-F58C1A5438A0}"/>
              </a:ext>
            </a:extLst>
          </p:cNvPr>
          <p:cNvSpPr txBox="1"/>
          <p:nvPr userDrawn="1"/>
        </p:nvSpPr>
        <p:spPr>
          <a:xfrm>
            <a:off x="554471" y="6462209"/>
            <a:ext cx="110902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World Road Association • </a:t>
            </a:r>
            <a:r>
              <a:rPr lang="fr-FR" sz="1400" b="0" kern="12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  <a:t>Association mondiale de la Route </a:t>
            </a:r>
            <a:r>
              <a:rPr lang="fr-FR" sz="1400" b="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• </a:t>
            </a:r>
            <a:r>
              <a:rPr lang="es-ES" sz="1400" b="0" kern="12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  <a:t>Asociación Mundial de la Carretera</a:t>
            </a:r>
            <a:r>
              <a:rPr lang="fr-FR" sz="1400" b="0" kern="12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fr-FR" sz="1400" b="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• </a:t>
            </a:r>
            <a:r>
              <a:rPr lang="fr-FR" sz="1400" b="0" i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www.piarc.org</a:t>
            </a:r>
          </a:p>
        </p:txBody>
      </p:sp>
      <p:pic>
        <p:nvPicPr>
          <p:cNvPr id="6" name="Image 5" descr="Une image contenant dessin, chemise&#10;&#10;Description générée automatiquement">
            <a:extLst>
              <a:ext uri="{FF2B5EF4-FFF2-40B4-BE49-F238E27FC236}">
                <a16:creationId xmlns:a16="http://schemas.microsoft.com/office/drawing/2014/main" id="{564A6A4B-9DB7-4C6E-8F7C-1E2BC036743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8857" y="6196845"/>
            <a:ext cx="1112012" cy="78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515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D9D00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333">
          <p15:clr>
            <a:srgbClr val="F26B43"/>
          </p15:clr>
        </p15:guide>
        <p15:guide id="2" orient="horz" pos="4133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F4A56DE-0066-4293-9086-DAB18C1E30BB}"/>
              </a:ext>
            </a:extLst>
          </p:cNvPr>
          <p:cNvSpPr/>
          <p:nvPr userDrawn="1"/>
        </p:nvSpPr>
        <p:spPr>
          <a:xfrm>
            <a:off x="547253" y="297635"/>
            <a:ext cx="3620577" cy="1118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54AD396-C640-4223-B991-EA021EE7B31D}"/>
              </a:ext>
            </a:extLst>
          </p:cNvPr>
          <p:cNvSpPr/>
          <p:nvPr userDrawn="1"/>
        </p:nvSpPr>
        <p:spPr>
          <a:xfrm>
            <a:off x="4231178" y="294289"/>
            <a:ext cx="7413567" cy="1151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1B15804-3C59-4CE5-B41F-C4A6DB40E9C1}"/>
              </a:ext>
            </a:extLst>
          </p:cNvPr>
          <p:cNvSpPr txBox="1"/>
          <p:nvPr userDrawn="1"/>
        </p:nvSpPr>
        <p:spPr>
          <a:xfrm>
            <a:off x="554471" y="6462209"/>
            <a:ext cx="110902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World Road Association • </a:t>
            </a:r>
            <a:r>
              <a:rPr lang="fr-FR" sz="1400" b="0" kern="12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  <a:t>Association mondiale de la Route </a:t>
            </a:r>
            <a:r>
              <a:rPr lang="fr-FR" sz="1400" b="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• </a:t>
            </a:r>
            <a:r>
              <a:rPr lang="es-ES" sz="1400" b="0" kern="12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  <a:t>Asociación Mundial de la Carretera</a:t>
            </a:r>
            <a:r>
              <a:rPr lang="fr-FR" sz="1400" b="0" kern="12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fr-FR" sz="1400" b="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• </a:t>
            </a:r>
            <a:r>
              <a:rPr lang="fr-FR" sz="1400" b="0" i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www.piarc.org</a:t>
            </a:r>
          </a:p>
        </p:txBody>
      </p:sp>
      <p:pic>
        <p:nvPicPr>
          <p:cNvPr id="6" name="Image 5" descr="Une image contenant dessin, chemise&#10;&#10;Description générée automatiquement">
            <a:extLst>
              <a:ext uri="{FF2B5EF4-FFF2-40B4-BE49-F238E27FC236}">
                <a16:creationId xmlns:a16="http://schemas.microsoft.com/office/drawing/2014/main" id="{71EEACED-4FC7-4571-9ACA-7F8151F80268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8857" y="6196845"/>
            <a:ext cx="1112012" cy="78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141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D9D00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7">
          <p15:clr>
            <a:srgbClr val="F26B43"/>
          </p15:clr>
        </p15:guide>
        <p15:guide id="2" orient="horz" pos="4224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F4A56DE-0066-4293-9086-DAB18C1E30BB}"/>
              </a:ext>
            </a:extLst>
          </p:cNvPr>
          <p:cNvSpPr/>
          <p:nvPr userDrawn="1"/>
        </p:nvSpPr>
        <p:spPr>
          <a:xfrm>
            <a:off x="547253" y="297635"/>
            <a:ext cx="3620577" cy="1118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54AD396-C640-4223-B991-EA021EE7B31D}"/>
              </a:ext>
            </a:extLst>
          </p:cNvPr>
          <p:cNvSpPr/>
          <p:nvPr userDrawn="1"/>
        </p:nvSpPr>
        <p:spPr>
          <a:xfrm>
            <a:off x="4231178" y="294289"/>
            <a:ext cx="7413567" cy="1151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A0F6EAC-293B-419E-8979-A060C1AEF5C0}"/>
              </a:ext>
            </a:extLst>
          </p:cNvPr>
          <p:cNvSpPr txBox="1"/>
          <p:nvPr userDrawn="1"/>
        </p:nvSpPr>
        <p:spPr>
          <a:xfrm>
            <a:off x="554471" y="6462209"/>
            <a:ext cx="110902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World Road Association • </a:t>
            </a:r>
            <a:r>
              <a:rPr lang="fr-FR" sz="1400" b="0" kern="12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  <a:t>Association mondiale de la Route </a:t>
            </a:r>
            <a:r>
              <a:rPr lang="fr-FR" sz="1400" b="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• </a:t>
            </a:r>
            <a:r>
              <a:rPr lang="es-ES" sz="1400" b="0" kern="12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  <a:t>Asociación Mundial de la Carretera</a:t>
            </a:r>
            <a:r>
              <a:rPr lang="fr-FR" sz="1400" b="0" kern="12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fr-FR" sz="1400" b="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• </a:t>
            </a:r>
            <a:r>
              <a:rPr lang="fr-FR" sz="1400" b="0" i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www.piarc.org</a:t>
            </a:r>
          </a:p>
        </p:txBody>
      </p:sp>
      <p:pic>
        <p:nvPicPr>
          <p:cNvPr id="6" name="Image 5" descr="Une image contenant dessin, chemise&#10;&#10;Description générée automatiquement">
            <a:extLst>
              <a:ext uri="{FF2B5EF4-FFF2-40B4-BE49-F238E27FC236}">
                <a16:creationId xmlns:a16="http://schemas.microsoft.com/office/drawing/2014/main" id="{1CC25B36-022B-4EAD-AE28-86A5EEBE4D8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8857" y="6196845"/>
            <a:ext cx="1112012" cy="78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915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D9D00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7">
          <p15:clr>
            <a:srgbClr val="F26B43"/>
          </p15:clr>
        </p15:guide>
        <p15:guide id="2" orient="horz" pos="4224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CAF984-FD2C-246D-8730-CE68C5172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20280A-BBD2-AEE3-5C58-B9E03F9075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74D65A-1904-A503-08E9-9419D6519B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DEA9B17-C499-344E-A060-CDADF2F2CDE4}" type="datetime1">
              <a:rPr lang="en-ZW" smtClean="0"/>
              <a:t>11/11/2025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7F7EA6-5F8D-B6FE-CDB4-BD6724E9CF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9F56B8-91B9-FF02-DEFE-F07A27C894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27C6A1B-64BD-C345-B16F-09CE9331F80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851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047D556F-B543-1D8B-B3E1-DF9500EAAF8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27735" y="4209236"/>
            <a:ext cx="9650798" cy="740588"/>
          </a:xfrm>
        </p:spPr>
        <p:txBody>
          <a:bodyPr/>
          <a:lstStyle/>
          <a:p>
            <a:pPr>
              <a:lnSpc>
                <a:spcPct val="50000"/>
              </a:lnSpc>
            </a:pPr>
            <a:r>
              <a:rPr lang="en-US" dirty="0"/>
              <a:t>Improvement</a:t>
            </a:r>
            <a:r>
              <a:rPr lang="ko-KR" altLang="en-US" dirty="0"/>
              <a:t> </a:t>
            </a:r>
            <a:r>
              <a:rPr lang="en-US" altLang="ko-KR" dirty="0"/>
              <a:t>of</a:t>
            </a:r>
            <a:r>
              <a:rPr lang="ko-KR" altLang="en-US" dirty="0"/>
              <a:t> </a:t>
            </a:r>
            <a:r>
              <a:rPr lang="en-US" altLang="ko-KR" dirty="0"/>
              <a:t>Road</a:t>
            </a:r>
            <a:r>
              <a:rPr lang="ko-KR" altLang="en-US" dirty="0"/>
              <a:t> </a:t>
            </a:r>
            <a:r>
              <a:rPr lang="en-US" altLang="ko-KR" dirty="0"/>
              <a:t>Network Resilience </a:t>
            </a:r>
          </a:p>
          <a:p>
            <a:pPr>
              <a:lnSpc>
                <a:spcPct val="50000"/>
              </a:lnSpc>
            </a:pPr>
            <a:r>
              <a:rPr lang="en-US" altLang="ko-KR" dirty="0"/>
              <a:t>“Strategies for Cost-Effective Climate Change Adaptation and Sustainable Development”</a:t>
            </a:r>
            <a:endParaRPr lang="es-ES" dirty="0"/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DBA6D8FB-00DF-4A1E-B856-240D71FDBE8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16344" y="2762054"/>
            <a:ext cx="7356749" cy="661815"/>
          </a:xfrm>
        </p:spPr>
        <p:txBody>
          <a:bodyPr/>
          <a:lstStyle/>
          <a:p>
            <a:r>
              <a:rPr lang="fr-FR" dirty="0"/>
              <a:t>Nkululeko </a:t>
            </a:r>
            <a:r>
              <a:rPr lang="fr-FR"/>
              <a:t>Leta Pr Eng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97C1DFE-55E4-4100-AF9A-6EA9658A1C5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616344" y="3205783"/>
            <a:ext cx="7356749" cy="942012"/>
          </a:xfrm>
        </p:spPr>
        <p:txBody>
          <a:bodyPr/>
          <a:lstStyle/>
          <a:p>
            <a:r>
              <a:rPr lang="fr-FR" dirty="0"/>
              <a:t>Climate Resilient and Smart Infrastructure Expert,               African Capacity Building Foundation (ACBF)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AA40FF6-CFA7-47E8-9805-AC3D6988BD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sz="2800" dirty="0"/>
              <a:t>Continental Climate Resilient and Smart Infrastructure Policy Framework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165BB5CF-0B68-4166-A6CC-5AA2934B233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416794" y="4556958"/>
            <a:ext cx="7358062" cy="392866"/>
          </a:xfrm>
        </p:spPr>
        <p:txBody>
          <a:bodyPr/>
          <a:lstStyle/>
          <a:p>
            <a:r>
              <a:rPr lang="fr-FR" altLang="ko-KR" dirty="0"/>
              <a:t>12-14 </a:t>
            </a:r>
            <a:r>
              <a:rPr lang="en-US" altLang="ko-KR" dirty="0"/>
              <a:t>November</a:t>
            </a:r>
            <a:r>
              <a:rPr lang="fr-FR" altLang="ko-KR" dirty="0"/>
              <a:t> 2025 / Maputo, Mozambique</a:t>
            </a:r>
          </a:p>
          <a:p>
            <a:endParaRPr lang="fr-FR" altLang="ko-KR" dirty="0"/>
          </a:p>
          <a:p>
            <a:endParaRPr lang="fr-FR" dirty="0"/>
          </a:p>
        </p:txBody>
      </p:sp>
      <p:sp>
        <p:nvSpPr>
          <p:cNvPr id="8" name="Espace réservé du texte 1">
            <a:extLst>
              <a:ext uri="{FF2B5EF4-FFF2-40B4-BE49-F238E27FC236}">
                <a16:creationId xmlns:a16="http://schemas.microsoft.com/office/drawing/2014/main" id="{6457D35F-3D3F-B14B-D876-EBCC8602BF32}"/>
              </a:ext>
            </a:extLst>
          </p:cNvPr>
          <p:cNvSpPr txBox="1">
            <a:spLocks/>
          </p:cNvSpPr>
          <p:nvPr/>
        </p:nvSpPr>
        <p:spPr>
          <a:xfrm>
            <a:off x="4245355" y="3972675"/>
            <a:ext cx="7356749" cy="52322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ED9D00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07B96F59-F8A3-166C-E724-8BF5577FA226}"/>
              </a:ext>
            </a:extLst>
          </p:cNvPr>
          <p:cNvSpPr txBox="1">
            <a:spLocks/>
          </p:cNvSpPr>
          <p:nvPr/>
        </p:nvSpPr>
        <p:spPr>
          <a:xfrm>
            <a:off x="4246816" y="2613655"/>
            <a:ext cx="7356675" cy="135485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400" b="1" kern="1200">
                <a:solidFill>
                  <a:srgbClr val="00457C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278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7722FD-CA6A-66D6-15B5-1EEDDFDAA7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06184AAF-4838-2C71-2E8F-2563AED5B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254" y="607076"/>
            <a:ext cx="11097491" cy="514714"/>
          </a:xfrm>
        </p:spPr>
        <p:txBody>
          <a:bodyPr/>
          <a:lstStyle/>
          <a:p>
            <a:r>
              <a:rPr kumimoji="0" lang="en-GB" sz="2600" b="0" i="0" u="none" strike="noStrike" kern="1200" cap="none" spc="0" normalizeH="0" baseline="0" noProof="0">
                <a:ln>
                  <a:noFill/>
                </a:ln>
                <a:solidFill>
                  <a:srgbClr val="00457C"/>
                </a:solidFill>
                <a:effectLst/>
                <a:highlight>
                  <a:srgbClr val="00FFFF"/>
                </a:highlight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Chapter 3: Strategic Policy Guiding Principles</a:t>
            </a:r>
            <a:endParaRPr lang="en-US" sz="2600" dirty="0"/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0CF8CD08-688B-CB87-6B9F-845925C3FE9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47688" y="1121790"/>
            <a:ext cx="11093450" cy="5495826"/>
          </a:xfrm>
        </p:spPr>
        <p:txBody>
          <a:bodyPr/>
          <a:lstStyle/>
          <a:p>
            <a:pPr marL="0" indent="0" algn="l">
              <a:buNone/>
            </a:pPr>
            <a:r>
              <a:rPr lang="en-GB" sz="2400" b="0" i="0" u="none" strike="noStrike" baseline="0" dirty="0"/>
              <a:t>The policy establishes eight </a:t>
            </a:r>
            <a:r>
              <a:rPr lang="en-GB" sz="2400" b="1" i="0" u="none" strike="noStrike" baseline="0" dirty="0"/>
              <a:t>8 high level principles </a:t>
            </a:r>
            <a:r>
              <a:rPr lang="en-GB" sz="2400" b="0" i="0" u="none" strike="noStrike" baseline="0" dirty="0"/>
              <a:t>to guide the Member States</a:t>
            </a:r>
          </a:p>
          <a:p>
            <a:pPr algn="l"/>
            <a:r>
              <a:rPr lang="en-GB" sz="2400" b="1" i="0" u="sng" strike="noStrike" baseline="0" dirty="0"/>
              <a:t>Principle 1: </a:t>
            </a:r>
            <a:r>
              <a:rPr lang="en-GB" sz="2400" b="0" i="0" u="none" strike="noStrike" baseline="0" dirty="0"/>
              <a:t>Gender and Inclusiveness – </a:t>
            </a:r>
            <a:r>
              <a:rPr lang="en-GB" sz="2000" b="0" i="1" u="none" strike="noStrike" baseline="0" dirty="0"/>
              <a:t>actively engage &amp; involve people and communities, </a:t>
            </a:r>
            <a:r>
              <a:rPr lang="en-GB" sz="2000" b="0" i="1" u="none" strike="noStrike" baseline="0" dirty="0" err="1"/>
              <a:t>pvt</a:t>
            </a:r>
            <a:r>
              <a:rPr lang="en-GB" sz="2000" b="0" i="1" u="none" strike="noStrike" baseline="0" dirty="0"/>
              <a:t>, public</a:t>
            </a:r>
          </a:p>
          <a:p>
            <a:pPr algn="l"/>
            <a:r>
              <a:rPr lang="en-GB" sz="2400" b="1" i="0" u="sng" strike="noStrike" baseline="0" dirty="0"/>
              <a:t>Principle </a:t>
            </a:r>
            <a:r>
              <a:rPr lang="fr-FR" sz="2400" b="1" i="0" u="sng" strike="noStrike" baseline="0" dirty="0"/>
              <a:t>2: </a:t>
            </a:r>
            <a:r>
              <a:rPr lang="fr-FR" sz="2400" b="0" i="0" u="none" strike="noStrike" baseline="0" dirty="0" err="1"/>
              <a:t>Climate</a:t>
            </a:r>
            <a:r>
              <a:rPr lang="fr-FR" sz="2400" dirty="0"/>
              <a:t>-</a:t>
            </a:r>
            <a:r>
              <a:rPr lang="fr-FR" sz="2400" b="0" i="0" u="none" strike="noStrike" baseline="0" dirty="0"/>
              <a:t>Science </a:t>
            </a:r>
            <a:r>
              <a:rPr lang="fr-FR" sz="2400" b="0" i="0" u="none" strike="noStrike" baseline="0" dirty="0" err="1"/>
              <a:t>Informed</a:t>
            </a:r>
            <a:r>
              <a:rPr lang="fr-FR" sz="2400" b="0" i="0" u="none" strike="noStrike" baseline="0" dirty="0"/>
              <a:t> Infrastructure </a:t>
            </a:r>
            <a:r>
              <a:rPr lang="fr-FR" sz="2000" b="0" i="1" u="none" strike="noStrike" baseline="0" dirty="0"/>
              <a:t>– use best </a:t>
            </a:r>
            <a:r>
              <a:rPr lang="fr-FR" sz="2000" b="0" i="1" u="none" strike="noStrike" baseline="0" dirty="0" err="1"/>
              <a:t>available</a:t>
            </a:r>
            <a:r>
              <a:rPr lang="fr-FR" sz="2000" b="0" i="1" u="none" strike="noStrike" baseline="0" dirty="0"/>
              <a:t> </a:t>
            </a:r>
            <a:r>
              <a:rPr lang="fr-FR" sz="2000" b="0" i="1" u="none" strike="noStrike" baseline="0" dirty="0" err="1"/>
              <a:t>climate</a:t>
            </a:r>
            <a:r>
              <a:rPr lang="fr-FR" sz="2000" b="0" i="1" u="none" strike="noStrike" baseline="0" dirty="0"/>
              <a:t> science data in </a:t>
            </a:r>
            <a:r>
              <a:rPr lang="fr-FR" sz="2000" b="0" i="1" u="none" strike="noStrike" baseline="0" dirty="0" err="1"/>
              <a:t>decision-making</a:t>
            </a:r>
            <a:endParaRPr lang="fr-FR" sz="2000" b="0" i="1" u="none" strike="noStrike" baseline="0" dirty="0"/>
          </a:p>
          <a:p>
            <a:pPr algn="l"/>
            <a:r>
              <a:rPr lang="en-GB" sz="2400" b="1" i="0" u="sng" strike="noStrike" baseline="0" dirty="0"/>
              <a:t>Principle 3</a:t>
            </a:r>
            <a:r>
              <a:rPr lang="en-GB" sz="2400" b="0" i="0" u="sng" strike="noStrike" baseline="0" dirty="0"/>
              <a:t>: </a:t>
            </a:r>
            <a:r>
              <a:rPr lang="en-GB" sz="2400" b="0" i="0" u="none" strike="noStrike" baseline="0" dirty="0"/>
              <a:t>Proactive Climate Resilient &amp; Smart Infrastructure Planning – </a:t>
            </a:r>
            <a:r>
              <a:rPr lang="en-GB" sz="2000" b="0" i="1" u="none" strike="noStrike" baseline="0" dirty="0"/>
              <a:t>proactively plan, design, build and operate infrastructure that is resilient to current and future hazards</a:t>
            </a:r>
          </a:p>
          <a:p>
            <a:pPr algn="l"/>
            <a:r>
              <a:rPr lang="en-GB" sz="2400" b="1" i="0" u="sng" strike="noStrike" baseline="0" dirty="0"/>
              <a:t>Principle 4</a:t>
            </a:r>
            <a:r>
              <a:rPr lang="en-GB" sz="2400" b="0" i="0" u="sng" strike="noStrike" baseline="0" dirty="0"/>
              <a:t>: </a:t>
            </a:r>
            <a:r>
              <a:rPr lang="en-GB" sz="2400" b="0" i="0" u="none" strike="noStrike" baseline="0" dirty="0"/>
              <a:t>Nature-Based Climate Compatible Infrastructure </a:t>
            </a:r>
            <a:r>
              <a:rPr lang="en-GB" sz="2000" b="0" i="1" u="none" strike="noStrike" baseline="0" dirty="0"/>
              <a:t>– work in positively-integrated way with natural environment and </a:t>
            </a:r>
            <a:r>
              <a:rPr lang="en-GB" sz="2000" b="0" i="1" u="none" strike="noStrike" baseline="0" dirty="0" err="1"/>
              <a:t>ecosytems</a:t>
            </a:r>
            <a:endParaRPr lang="en-GB" sz="2000" b="0" i="1" u="none" strike="noStrike" baseline="0" dirty="0"/>
          </a:p>
          <a:p>
            <a:pPr algn="l"/>
            <a:r>
              <a:rPr lang="en-GB" sz="2400" b="1" i="0" u="sng" strike="noStrike" baseline="0" dirty="0"/>
              <a:t>Principle 5</a:t>
            </a:r>
            <a:r>
              <a:rPr lang="en-GB" sz="2400" b="0" i="0" u="sng" strike="noStrike" baseline="0" dirty="0"/>
              <a:t>: </a:t>
            </a:r>
            <a:r>
              <a:rPr lang="en-GB" sz="2400" b="0" i="0" u="none" strike="noStrike" baseline="0" dirty="0"/>
              <a:t>Shared Accountability </a:t>
            </a:r>
            <a:r>
              <a:rPr lang="en-GB" sz="2000" b="0" i="1" u="none" strike="noStrike" baseline="0" dirty="0"/>
              <a:t>– share information and expertise for coordinated benefits</a:t>
            </a:r>
          </a:p>
          <a:p>
            <a:pPr algn="l"/>
            <a:r>
              <a:rPr lang="en-GB" sz="2400" b="1" i="0" u="sng" strike="noStrike" baseline="0" dirty="0"/>
              <a:t>Principle 6</a:t>
            </a:r>
            <a:r>
              <a:rPr lang="en-GB" sz="2400" b="0" i="0" u="none" strike="noStrike" baseline="0" dirty="0"/>
              <a:t>: Continuous Innovation </a:t>
            </a:r>
            <a:r>
              <a:rPr lang="en-GB" sz="2000" b="0" i="1" u="none" strike="noStrike" baseline="0" dirty="0"/>
              <a:t>– continuously develop and update understanding of climate resilience </a:t>
            </a:r>
          </a:p>
          <a:p>
            <a:pPr algn="l"/>
            <a:r>
              <a:rPr lang="en-GB" sz="2400" b="1" i="0" u="sng" strike="noStrike" baseline="0" dirty="0"/>
              <a:t>Principle 7</a:t>
            </a:r>
            <a:r>
              <a:rPr lang="en-GB" sz="2400" b="0" i="0" u="sng" strike="noStrike" baseline="0" dirty="0"/>
              <a:t>: </a:t>
            </a:r>
            <a:r>
              <a:rPr lang="en-GB" sz="2400" b="0" i="0" u="none" strike="noStrike" baseline="0" dirty="0"/>
              <a:t>Accessible Climate Finance – </a:t>
            </a:r>
            <a:r>
              <a:rPr lang="en-GB" sz="2000" b="0" i="1" u="none" strike="noStrike" baseline="0" dirty="0"/>
              <a:t>improve ease of access to climate finance to support resilience</a:t>
            </a:r>
          </a:p>
          <a:p>
            <a:pPr algn="l"/>
            <a:r>
              <a:rPr lang="en-GB" sz="2400" b="1" i="0" u="sng" strike="noStrike" baseline="0" dirty="0"/>
              <a:t>Principle 8: </a:t>
            </a:r>
            <a:r>
              <a:rPr lang="en-GB" sz="2400" b="0" i="0" u="none" strike="noStrike" baseline="0" dirty="0"/>
              <a:t>Harmonised Governance and Coordination –</a:t>
            </a:r>
            <a:r>
              <a:rPr lang="en-GB" sz="2000" b="0" i="1" u="none" strike="noStrike" baseline="0" dirty="0"/>
              <a:t> ensures policies and regulations are aligned enabling streamlined regional cooperation, transparency and accountability</a:t>
            </a: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srgbClr val="00457C"/>
              </a:solidFill>
              <a:effectLst/>
              <a:uLnTx/>
              <a:uFillTx/>
            </a:endParaRP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065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CCF568-B185-D5A4-C256-EFEAF94EBE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66EF1CAA-8FAB-0B6F-E5DA-5DC035F77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254" y="607076"/>
            <a:ext cx="11097491" cy="662924"/>
          </a:xfrm>
        </p:spPr>
        <p:txBody>
          <a:bodyPr/>
          <a:lstStyle/>
          <a:p>
            <a:r>
              <a:rPr kumimoji="0" lang="en-GB" sz="2600" b="0" i="0" u="none" strike="noStrike" kern="1200" cap="none" spc="0" normalizeH="0" baseline="0" noProof="0">
                <a:ln>
                  <a:noFill/>
                </a:ln>
                <a:solidFill>
                  <a:srgbClr val="00457C"/>
                </a:solidFill>
                <a:effectLst/>
                <a:highlight>
                  <a:srgbClr val="00FFFF"/>
                </a:highlight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Chapter 4: Policy Implementation for CR &amp; SI</a:t>
            </a:r>
            <a:endParaRPr lang="en-US" sz="2600" dirty="0"/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E2CDCF76-412C-8A32-F549-E676CEEC2E5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47688" y="1270000"/>
            <a:ext cx="11093450" cy="5177934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- outlines the essential steps, strategies, and stakeholders required for translating policy commitments into tangible results.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9D0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GB" sz="2400" dirty="0"/>
              <a:t>- Covers policy coordination,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457C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stakeholder engagement, project planning and design, climate finance, stakeholder roles in implementation, sector strategies</a:t>
            </a:r>
          </a:p>
          <a:p>
            <a:pPr marL="0" indent="0">
              <a:buNone/>
            </a:pPr>
            <a:r>
              <a:rPr lang="en-GB" sz="2400" b="1" dirty="0"/>
              <a:t>The policy has five 5 foundational policy intervention areas to support CR &amp; SI implementation</a:t>
            </a:r>
            <a:r>
              <a:rPr lang="en-GB" dirty="0"/>
              <a:t>:</a:t>
            </a:r>
          </a:p>
          <a:p>
            <a:pPr marL="0" indent="0">
              <a:buNone/>
            </a:pPr>
            <a:r>
              <a:rPr lang="en-GB" sz="2400" u="sng" dirty="0"/>
              <a:t>Strategic Area 1: </a:t>
            </a:r>
            <a:r>
              <a:rPr lang="en-GB" sz="2400" dirty="0"/>
              <a:t>Inclusivity and empowerment  </a:t>
            </a:r>
          </a:p>
          <a:p>
            <a:pPr marL="0" indent="0">
              <a:buNone/>
            </a:pPr>
            <a:r>
              <a:rPr lang="en-GB" sz="2400" u="sng" dirty="0"/>
              <a:t>Strategic Area 2: </a:t>
            </a:r>
            <a:r>
              <a:rPr lang="en-GB" sz="2400" dirty="0"/>
              <a:t>Policies, Regulations, and Standards</a:t>
            </a:r>
          </a:p>
          <a:p>
            <a:pPr marL="0" indent="0">
              <a:buNone/>
            </a:pPr>
            <a:r>
              <a:rPr lang="en-GB" sz="2400" u="sng" dirty="0"/>
              <a:t>Strategic Area 3: </a:t>
            </a:r>
            <a:r>
              <a:rPr lang="en-GB" sz="2400" dirty="0"/>
              <a:t>Governance, Coordination, Capacity Building Tools</a:t>
            </a:r>
          </a:p>
          <a:p>
            <a:pPr marL="0" indent="0">
              <a:buNone/>
            </a:pPr>
            <a:r>
              <a:rPr lang="en-GB" sz="2400" u="sng" dirty="0"/>
              <a:t>Strategic Area 4: </a:t>
            </a:r>
            <a:r>
              <a:rPr lang="en-GB" sz="2400" dirty="0"/>
              <a:t>Project Planning, Development and Delivery</a:t>
            </a:r>
          </a:p>
          <a:p>
            <a:pPr marL="0" indent="0">
              <a:buNone/>
            </a:pPr>
            <a:r>
              <a:rPr lang="en-GB" sz="2400" u="sng" dirty="0"/>
              <a:t>Strategic Area 5: </a:t>
            </a:r>
            <a:r>
              <a:rPr lang="en-GB" sz="2400" dirty="0"/>
              <a:t>Climate Investments and Finance</a:t>
            </a:r>
          </a:p>
        </p:txBody>
      </p:sp>
    </p:spTree>
    <p:extLst>
      <p:ext uri="{BB962C8B-B14F-4D97-AF65-F5344CB8AC3E}">
        <p14:creationId xmlns:p14="http://schemas.microsoft.com/office/powerpoint/2010/main" val="3054967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43DE7A-D1B6-8415-478D-4D5612D7B4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CEDD2952-5A45-FC99-1437-05A9640C6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254" y="396241"/>
            <a:ext cx="11097491" cy="376870"/>
          </a:xfrm>
        </p:spPr>
        <p:txBody>
          <a:bodyPr/>
          <a:lstStyle/>
          <a:p>
            <a:r>
              <a:rPr lang="en-GB" sz="2600" i="0" u="none" strike="noStrike" baseline="0" dirty="0">
                <a:solidFill>
                  <a:srgbClr val="000000"/>
                </a:solidFill>
              </a:rPr>
              <a:t>Integration of the </a:t>
            </a:r>
            <a:r>
              <a:rPr lang="en-GB" sz="2600" dirty="0">
                <a:solidFill>
                  <a:srgbClr val="000000"/>
                </a:solidFill>
              </a:rPr>
              <a:t>5</a:t>
            </a:r>
            <a:r>
              <a:rPr lang="en-GB" sz="2600" i="0" u="none" strike="noStrike" baseline="0" dirty="0">
                <a:solidFill>
                  <a:srgbClr val="000000"/>
                </a:solidFill>
              </a:rPr>
              <a:t> strategic intervention areas and the 9 project lifecycle phases </a:t>
            </a:r>
            <a:endParaRPr lang="en-US" sz="2600" dirty="0"/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72C418BD-2921-494D-599B-40B95B74378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47688" y="933255"/>
            <a:ext cx="11093450" cy="5151634"/>
          </a:xfrm>
        </p:spPr>
        <p:txBody>
          <a:bodyPr/>
          <a:lstStyle/>
          <a:p>
            <a:pPr marL="0" indent="0">
              <a:buNone/>
            </a:pPr>
            <a:r>
              <a:rPr lang="en-GB" sz="2000" b="0" i="0" u="none" strike="noStrike" baseline="0" dirty="0">
                <a:solidFill>
                  <a:srgbClr val="000000"/>
                </a:solidFill>
              </a:rPr>
              <a:t>The policy framework supports MS in directing the full lifecycle of infrastructure—from planning and procurement to construction, maintenance and evaluation—across energy, transport, water, and ICT sectors. </a:t>
            </a:r>
            <a:endParaRPr lang="en-GB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0B2BBB-76A9-0121-F2CE-9BB5AAE108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" y="1725105"/>
            <a:ext cx="10470351" cy="468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762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C60F2F-4C16-8C66-8FA9-B9551318E8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E0060408-E18C-CE42-E3C2-BBB10CD74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254" y="607076"/>
            <a:ext cx="11097491" cy="533567"/>
          </a:xfrm>
        </p:spPr>
        <p:txBody>
          <a:bodyPr/>
          <a:lstStyle/>
          <a:p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rgbClr val="00457C"/>
                </a:solidFill>
                <a:effectLst/>
                <a:highlight>
                  <a:srgbClr val="00FFFF"/>
                </a:highlight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Chapter 5: Monitoring, Evaluation and Adaptive Management</a:t>
            </a:r>
            <a:endParaRPr lang="en-US" sz="2600" dirty="0"/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F2098F54-7F52-87EA-0F04-94FDD91FC72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47688" y="2133600"/>
            <a:ext cx="11093450" cy="4307840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84C03C-D63A-456A-1F50-C8E2B2CE4C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425" y="2743637"/>
            <a:ext cx="10455590" cy="36100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A03435A-2666-0642-C9BE-1B3B0E8CEEAC}"/>
              </a:ext>
            </a:extLst>
          </p:cNvPr>
          <p:cNvSpPr txBox="1"/>
          <p:nvPr/>
        </p:nvSpPr>
        <p:spPr>
          <a:xfrm>
            <a:off x="782425" y="1065229"/>
            <a:ext cx="10595728" cy="16230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9D0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457C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– outlines the framework for tracking progress, assessing the effectiveness of the policy framework, and informing ongoing policy adjustments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9D0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GB" sz="2400" dirty="0">
                <a:solidFill>
                  <a:srgbClr val="00457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-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457C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defines key performance metrics and indicators (input, output, outcome and impact)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9D0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Policy evaluation framework</a:t>
            </a:r>
          </a:p>
        </p:txBody>
      </p:sp>
    </p:spTree>
    <p:extLst>
      <p:ext uri="{BB962C8B-B14F-4D97-AF65-F5344CB8AC3E}">
        <p14:creationId xmlns:p14="http://schemas.microsoft.com/office/powerpoint/2010/main" val="27412063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AF68DE-17B3-47EF-A502-673ACCA2E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for your attention!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5F60553-12C5-447A-B205-173CD50FEE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85880" y="1683651"/>
            <a:ext cx="4455040" cy="593325"/>
          </a:xfrm>
        </p:spPr>
        <p:txBody>
          <a:bodyPr/>
          <a:lstStyle/>
          <a:p>
            <a:r>
              <a:rPr lang="en-US" dirty="0"/>
              <a:t>Nkululeko Leta </a:t>
            </a:r>
            <a:r>
              <a:rPr lang="en-US" dirty="0" err="1"/>
              <a:t>Pr</a:t>
            </a:r>
            <a:r>
              <a:rPr lang="en-US" dirty="0"/>
              <a:t> Eng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D91A134-D00E-44EB-9052-231CC4C5CE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21852" y="3082565"/>
            <a:ext cx="4319067" cy="428865"/>
          </a:xfrm>
        </p:spPr>
        <p:txBody>
          <a:bodyPr/>
          <a:lstStyle/>
          <a:p>
            <a:r>
              <a:rPr lang="en-US" dirty="0"/>
              <a:t>nkululeko.leta@gmail.com</a:t>
            </a:r>
          </a:p>
        </p:txBody>
      </p:sp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59CB4548-711A-4621-B5C7-3C22CC479E3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82186" y="2205872"/>
            <a:ext cx="4949072" cy="593325"/>
          </a:xfrm>
        </p:spPr>
        <p:txBody>
          <a:bodyPr/>
          <a:lstStyle/>
          <a:p>
            <a:r>
              <a:rPr lang="en-US" sz="2200" dirty="0"/>
              <a:t>Climate Resilient &amp; Smart Infrastructure Expert</a:t>
            </a:r>
          </a:p>
        </p:txBody>
      </p:sp>
      <p:sp>
        <p:nvSpPr>
          <p:cNvPr id="7" name="Espace réservé du texte 4">
            <a:extLst>
              <a:ext uri="{FF2B5EF4-FFF2-40B4-BE49-F238E27FC236}">
                <a16:creationId xmlns:a16="http://schemas.microsoft.com/office/drawing/2014/main" id="{8BC39445-9F9E-462D-924E-8172B4D6429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21853" y="3498575"/>
            <a:ext cx="4319067" cy="4288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/>
              <a:t>@twitter</a:t>
            </a:r>
          </a:p>
        </p:txBody>
      </p:sp>
    </p:spTree>
    <p:extLst>
      <p:ext uri="{BB962C8B-B14F-4D97-AF65-F5344CB8AC3E}">
        <p14:creationId xmlns:p14="http://schemas.microsoft.com/office/powerpoint/2010/main" val="447184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B8B1AF-8AE9-4C9A-96D7-C9FB5012C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254" y="607075"/>
            <a:ext cx="11097491" cy="703251"/>
          </a:xfrm>
        </p:spPr>
        <p:txBody>
          <a:bodyPr/>
          <a:lstStyle/>
          <a:p>
            <a:r>
              <a:rPr lang="en-US" altLang="en-US" sz="3200" dirty="0">
                <a:ea typeface="ＭＳ Ｐゴシック" pitchFamily="34" charset="-128"/>
              </a:rPr>
              <a:t>Index</a:t>
            </a:r>
            <a:endParaRPr lang="en-US" sz="3200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06E68CB-DAA3-482F-A04A-396BBEAFBFA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47254" y="1310326"/>
            <a:ext cx="9850511" cy="5068935"/>
          </a:xfrm>
        </p:spPr>
        <p:txBody>
          <a:bodyPr/>
          <a:lstStyle/>
          <a:p>
            <a:pPr marL="457200" indent="-457200">
              <a:lnSpc>
                <a:spcPct val="60000"/>
              </a:lnSpc>
              <a:buFont typeface="+mj-lt"/>
              <a:buAutoNum type="arabicPeriod"/>
            </a:pPr>
            <a:r>
              <a:rPr lang="en-US" dirty="0"/>
              <a:t>Why a Continental Perspective?</a:t>
            </a:r>
          </a:p>
          <a:p>
            <a:pPr marL="457200" indent="-457200">
              <a:lnSpc>
                <a:spcPct val="60000"/>
              </a:lnSpc>
              <a:buFont typeface="+mj-lt"/>
              <a:buAutoNum type="arabicPeriod"/>
            </a:pPr>
            <a:endParaRPr lang="en-US" dirty="0"/>
          </a:p>
          <a:p>
            <a:pPr marL="457200" indent="-457200">
              <a:lnSpc>
                <a:spcPct val="60000"/>
              </a:lnSpc>
              <a:buFont typeface="+mj-lt"/>
              <a:buAutoNum type="arabicPeriod"/>
            </a:pPr>
            <a:r>
              <a:rPr lang="en-US" dirty="0"/>
              <a:t>Prevailing Climate Resilient Infrastructure Policy Frameworks </a:t>
            </a:r>
          </a:p>
          <a:p>
            <a:pPr marL="457200" indent="-457200">
              <a:lnSpc>
                <a:spcPct val="60000"/>
              </a:lnSpc>
              <a:buFont typeface="+mj-lt"/>
              <a:buAutoNum type="arabicPeriod"/>
            </a:pPr>
            <a:endParaRPr lang="en-US" dirty="0"/>
          </a:p>
          <a:p>
            <a:pPr marL="457200" indent="-457200">
              <a:lnSpc>
                <a:spcPct val="60000"/>
              </a:lnSpc>
              <a:buFont typeface="+mj-lt"/>
              <a:buAutoNum type="arabicPeriod"/>
            </a:pPr>
            <a:r>
              <a:rPr lang="en-US" dirty="0"/>
              <a:t>Identification of Gap</a:t>
            </a:r>
          </a:p>
          <a:p>
            <a:pPr marL="457200" indent="-457200">
              <a:lnSpc>
                <a:spcPct val="60000"/>
              </a:lnSpc>
              <a:buFont typeface="+mj-lt"/>
              <a:buAutoNum type="arabicPeriod"/>
            </a:pPr>
            <a:endParaRPr lang="en-US" dirty="0"/>
          </a:p>
          <a:p>
            <a:pPr marL="457200" indent="-457200">
              <a:lnSpc>
                <a:spcPct val="60000"/>
              </a:lnSpc>
              <a:buFont typeface="+mj-lt"/>
              <a:buAutoNum type="arabicPeriod"/>
            </a:pPr>
            <a:r>
              <a:rPr lang="en-US" dirty="0"/>
              <a:t>Policy Development Methodology Applied</a:t>
            </a:r>
          </a:p>
          <a:p>
            <a:pPr marL="457200" indent="-457200">
              <a:lnSpc>
                <a:spcPct val="60000"/>
              </a:lnSpc>
              <a:buFont typeface="+mj-lt"/>
              <a:buAutoNum type="arabicPeriod"/>
            </a:pPr>
            <a:endParaRPr lang="en-US" dirty="0"/>
          </a:p>
          <a:p>
            <a:pPr marL="457200" indent="-457200">
              <a:lnSpc>
                <a:spcPct val="60000"/>
              </a:lnSpc>
              <a:buFont typeface="+mj-lt"/>
              <a:buAutoNum type="arabicPeriod"/>
            </a:pPr>
            <a:r>
              <a:rPr lang="en-US" dirty="0"/>
              <a:t>Objectives and Structure of the CR &amp; SI Policy Framework</a:t>
            </a:r>
          </a:p>
        </p:txBody>
      </p:sp>
    </p:spTree>
    <p:extLst>
      <p:ext uri="{BB962C8B-B14F-4D97-AF65-F5344CB8AC3E}">
        <p14:creationId xmlns:p14="http://schemas.microsoft.com/office/powerpoint/2010/main" val="966632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8FBA90-DDCB-4B05-B386-34E650147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254" y="607076"/>
            <a:ext cx="11097491" cy="722104"/>
          </a:xfrm>
        </p:spPr>
        <p:txBody>
          <a:bodyPr/>
          <a:lstStyle/>
          <a:p>
            <a:r>
              <a:rPr lang="en-US" sz="3200" dirty="0">
                <a:solidFill>
                  <a:srgbClr val="ED9D00"/>
                </a:solidFill>
              </a:rPr>
              <a:t>1. Why a Continental Perspective?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4B594AA-C348-489F-8A3B-114C26C1062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47688" y="1329180"/>
            <a:ext cx="10726770" cy="4411745"/>
          </a:xfrm>
        </p:spPr>
        <p:txBody>
          <a:bodyPr/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ZW" sz="2400" dirty="0">
                <a:ea typeface="Aptos" panose="020B0004020202020204" pitchFamily="34" charset="0"/>
                <a:cs typeface="Aptos" panose="020B0004020202020204" pitchFamily="34" charset="0"/>
              </a:rPr>
              <a:t>Climate disaster and challenges cut across countries and regions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ZW" sz="2400" dirty="0">
                <a:ea typeface="Aptos" panose="020B0004020202020204" pitchFamily="34" charset="0"/>
                <a:cs typeface="Aptos" panose="020B0004020202020204" pitchFamily="34" charset="0"/>
              </a:rPr>
              <a:t>Promote systems thinking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ZW" sz="2400" dirty="0">
                <a:ea typeface="Aptos" panose="020B0004020202020204" pitchFamily="34" charset="0"/>
                <a:cs typeface="Aptos" panose="020B0004020202020204" pitchFamily="34" charset="0"/>
              </a:rPr>
              <a:t>Unified proactive action for </a:t>
            </a:r>
            <a:r>
              <a:rPr lang="en-ZW" sz="2400" dirty="0">
                <a:ea typeface="Calibri" panose="020F0502020204030204" pitchFamily="34" charset="0"/>
              </a:rPr>
              <a:t>Climate Smart and Resilient Infrastructure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ZW" sz="2400" dirty="0">
                <a:ea typeface="Aptos" panose="020B0004020202020204" pitchFamily="34" charset="0"/>
                <a:cs typeface="Aptos" panose="020B0004020202020204" pitchFamily="34" charset="0"/>
              </a:rPr>
              <a:t>To provide a framework for MS and RECs to ensure that: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ZW" dirty="0">
                <a:ea typeface="Aptos" panose="020B0004020202020204" pitchFamily="34" charset="0"/>
                <a:cs typeface="Aptos" panose="020B0004020202020204" pitchFamily="34" charset="0"/>
              </a:rPr>
              <a:t>infrastructure systems </a:t>
            </a:r>
            <a:r>
              <a:rPr lang="en-ZW" b="1" dirty="0">
                <a:ea typeface="Aptos" panose="020B0004020202020204" pitchFamily="34" charset="0"/>
                <a:cs typeface="Aptos" panose="020B0004020202020204" pitchFamily="34" charset="0"/>
              </a:rPr>
              <a:t>(</a:t>
            </a:r>
            <a:r>
              <a:rPr kumimoji="0" lang="en-ZW" b="1" i="0" u="none" strike="noStrike" kern="1200" cap="none" spc="0" normalizeH="0" baseline="0" noProof="0" dirty="0">
                <a:ln>
                  <a:noFill/>
                </a:ln>
                <a:solidFill>
                  <a:srgbClr val="00457C"/>
                </a:solidFill>
                <a:effectLst/>
                <a:uLnTx/>
                <a:uFillTx/>
                <a:latin typeface="Arial Narrow" panose="020B0606020202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Energy, Transport, Water, and ICT) </a:t>
            </a:r>
            <a:r>
              <a:rPr lang="en-ZW" dirty="0">
                <a:ea typeface="Aptos" panose="020B0004020202020204" pitchFamily="34" charset="0"/>
                <a:cs typeface="Aptos" panose="020B0004020202020204" pitchFamily="34" charset="0"/>
              </a:rPr>
              <a:t>on the African continent are designed, built, and operated to withstand the impacts of climate change, 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ZW" dirty="0">
                <a:ea typeface="Aptos" panose="020B0004020202020204" pitchFamily="34" charset="0"/>
                <a:cs typeface="Aptos" panose="020B0004020202020204" pitchFamily="34" charset="0"/>
              </a:rPr>
              <a:t>support sustainable development, and 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ZW" dirty="0">
                <a:ea typeface="Aptos" panose="020B0004020202020204" pitchFamily="34" charset="0"/>
                <a:cs typeface="Aptos" panose="020B0004020202020204" pitchFamily="34" charset="0"/>
              </a:rPr>
              <a:t>harness the benefits of smart technologies</a:t>
            </a:r>
            <a:r>
              <a:rPr lang="en-ZW" sz="2000" dirty="0">
                <a:ea typeface="Aptos" panose="020B0004020202020204" pitchFamily="34" charset="0"/>
                <a:cs typeface="Aptos" panose="020B0004020202020204" pitchFamily="34" charset="0"/>
              </a:rPr>
              <a:t>.</a:t>
            </a:r>
          </a:p>
          <a:p>
            <a:pPr marL="0" lvl="1" indent="0">
              <a:spcBef>
                <a:spcPts val="1000"/>
              </a:spcBef>
              <a:buNone/>
            </a:pPr>
            <a:endParaRPr lang="en-GB" dirty="0">
              <a:latin typeface="Arial Narrow"/>
            </a:endParaRPr>
          </a:p>
          <a:p>
            <a:pPr marL="685800" lvl="2">
              <a:spcBef>
                <a:spcPts val="1000"/>
              </a:spcBef>
              <a:buFont typeface="Wingdings" panose="05000000000000000000" pitchFamily="2" charset="2"/>
              <a:buChar char="§"/>
            </a:pPr>
            <a:endParaRPr lang="en-GB" sz="2400" b="1" dirty="0">
              <a:latin typeface="Arial Narrow"/>
            </a:endParaRPr>
          </a:p>
          <a:p>
            <a:pPr marL="228600" lvl="1">
              <a:spcBef>
                <a:spcPts val="1000"/>
              </a:spcBef>
              <a:buFont typeface="Wingdings" panose="05000000000000000000" pitchFamily="2" charset="2"/>
              <a:buChar char="§"/>
            </a:pPr>
            <a:endParaRPr lang="fr-FR" sz="2800" b="1" dirty="0"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923492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2CFDD2-389F-EA38-3566-25EEA26233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793AD6-7CA3-85A9-9A1A-C07A1527F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61069"/>
            <a:ext cx="10176841" cy="523014"/>
          </a:xfrm>
        </p:spPr>
        <p:txBody>
          <a:bodyPr/>
          <a:lstStyle/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D9D00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2. Prevailing Climate Resilient Infrastructure Frameworks</a:t>
            </a:r>
            <a:endParaRPr lang="fr-FR" sz="3200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FC30108-D2FE-3877-D45F-7CEA20619E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863" y="1788160"/>
            <a:ext cx="6894966" cy="4412614"/>
          </a:xfrm>
        </p:spPr>
        <p:txBody>
          <a:bodyPr/>
          <a:lstStyle/>
          <a:p>
            <a:endParaRPr lang="en-GB" dirty="0"/>
          </a:p>
          <a:p>
            <a:endParaRPr lang="fr-FR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3A43B7-F75C-46BA-53B5-96EB148184F0}"/>
              </a:ext>
            </a:extLst>
          </p:cNvPr>
          <p:cNvSpPr txBox="1"/>
          <p:nvPr/>
        </p:nvSpPr>
        <p:spPr>
          <a:xfrm>
            <a:off x="430394" y="1329179"/>
            <a:ext cx="7015435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W" sz="2400" b="0" i="0" u="none" strike="noStrike" kern="1200" cap="none" spc="0" normalizeH="0" baseline="0" noProof="0" dirty="0">
                <a:ln>
                  <a:noFill/>
                </a:ln>
                <a:solidFill>
                  <a:srgbClr val="00457C"/>
                </a:solidFill>
                <a:effectLst/>
                <a:uLnTx/>
                <a:uFillTx/>
                <a:latin typeface="Arial Narrow" panose="020B0606020202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exist at the global, continental, regional, and national levels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W" sz="2400" b="0" i="0" u="none" strike="noStrike" kern="1200" cap="none" spc="0" normalizeH="0" baseline="0" noProof="0" dirty="0">
                <a:ln>
                  <a:noFill/>
                </a:ln>
                <a:solidFill>
                  <a:srgbClr val="00457C"/>
                </a:solidFill>
                <a:effectLst/>
                <a:uLnTx/>
                <a:uFillTx/>
                <a:latin typeface="Arial Narrow" panose="020B0606020202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their objectives and principles are relevant for this climate resilient and smart infrastructure policy framework.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W" sz="2400" b="0" i="0" u="none" strike="noStrike" kern="1200" cap="none" spc="0" normalizeH="0" baseline="0" noProof="0" dirty="0">
                <a:ln>
                  <a:noFill/>
                </a:ln>
                <a:solidFill>
                  <a:srgbClr val="00457C"/>
                </a:solidFill>
                <a:effectLst/>
                <a:uLnTx/>
                <a:uFillTx/>
                <a:latin typeface="Arial Narrow" panose="020B0606020202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reflect a concerted effort by African governments and regional organizations to enhance infrastructure development and support sustainable economic growth on the continent.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W" sz="2400" b="0" i="0" u="none" strike="noStrike" kern="1200" cap="none" spc="0" normalizeH="0" baseline="0" noProof="0" dirty="0">
                <a:ln>
                  <a:noFill/>
                </a:ln>
                <a:solidFill>
                  <a:srgbClr val="00457C"/>
                </a:solidFill>
                <a:effectLst/>
                <a:uLnTx/>
                <a:uFillTx/>
                <a:latin typeface="Arial Narrow" panose="020B0606020202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aim to address the continent’s infrastructure gaps, promote sustainable development, and improve regional integration. </a:t>
            </a:r>
            <a:endParaRPr kumimoji="0" lang="en-ZW" sz="2400" b="0" i="0" u="none" strike="noStrike" kern="1200" cap="none" spc="0" normalizeH="0" baseline="0" noProof="0" dirty="0">
              <a:ln>
                <a:noFill/>
              </a:ln>
              <a:solidFill>
                <a:srgbClr val="00457C"/>
              </a:solidFill>
              <a:effectLst/>
              <a:uLnTx/>
              <a:uFillTx/>
              <a:latin typeface="Arial Narrow" panose="020B0606020202030204" pitchFamily="34" charset="0"/>
              <a:ea typeface="Calibri" panose="020F050202020403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3016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FAC575-7A9E-CEAC-B969-F1852CAD2E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89935C0E-F290-0801-C899-08D91BDD04B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863" y="1121790"/>
            <a:ext cx="11093882" cy="2692253"/>
          </a:xfrm>
        </p:spPr>
        <p:txBody>
          <a:bodyPr/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3AAC42C3-A2B7-99F8-5C0A-A4B5C5066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61069"/>
            <a:ext cx="11093882" cy="560721"/>
          </a:xfrm>
        </p:spPr>
        <p:txBody>
          <a:bodyPr/>
          <a:lstStyle/>
          <a:p>
            <a:r>
              <a:rPr lang="en-US" sz="3200" dirty="0">
                <a:solidFill>
                  <a:srgbClr val="ED9D00"/>
                </a:solidFill>
              </a:rPr>
              <a:t>3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D9D00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. Identification of Policy Gap</a:t>
            </a:r>
            <a:br>
              <a:rPr lang="en-GB" dirty="0"/>
            </a:br>
            <a:br>
              <a:rPr lang="en-GB" dirty="0"/>
            </a:br>
            <a:r>
              <a:rPr lang="en-GB" sz="2400" b="0" dirty="0"/>
              <a:t>In 2019, the 2nd Ordinary Session of the AUC’s STC on Transport, Transcontinental and Inter-regional Infrastructure, Energy, and Tourism (STC TTIIET) identified the policy gap and recommended the development of a policy framework for Africa to promote climate resilient and smart infrastructure.</a:t>
            </a:r>
            <a:br>
              <a:rPr lang="en-GB" sz="2800" b="0" dirty="0"/>
            </a:br>
            <a:br>
              <a:rPr lang="en-GB" sz="2800" b="0" dirty="0"/>
            </a:br>
            <a:endParaRPr lang="fr-FR" sz="2800" b="0" dirty="0"/>
          </a:p>
        </p:txBody>
      </p:sp>
    </p:spTree>
    <p:extLst>
      <p:ext uri="{BB962C8B-B14F-4D97-AF65-F5344CB8AC3E}">
        <p14:creationId xmlns:p14="http://schemas.microsoft.com/office/powerpoint/2010/main" val="3858346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FF7F1-727C-C25E-5940-1F053C142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8" y="-46605"/>
            <a:ext cx="4739642" cy="788285"/>
          </a:xfrm>
        </p:spPr>
        <p:txBody>
          <a:bodyPr>
            <a:normAutofit/>
          </a:bodyPr>
          <a:lstStyle/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D9D00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4. Methodology Applied</a:t>
            </a:r>
            <a:endParaRPr lang="en-US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7F13F04-71FE-39B2-51EE-08DC4F729CB0}"/>
              </a:ext>
            </a:extLst>
          </p:cNvPr>
          <p:cNvSpPr/>
          <p:nvPr/>
        </p:nvSpPr>
        <p:spPr>
          <a:xfrm>
            <a:off x="76200" y="927213"/>
            <a:ext cx="5170712" cy="150030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Document analysis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Regional, National and related global policies on infrastructure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Documents on global best practice in climate smart and resilient infrastructure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5E73702-95A1-74B1-DC89-20902D37DE70}"/>
              </a:ext>
            </a:extLst>
          </p:cNvPr>
          <p:cNvSpPr/>
          <p:nvPr/>
        </p:nvSpPr>
        <p:spPr>
          <a:xfrm>
            <a:off x="76199" y="2525486"/>
            <a:ext cx="5170713" cy="433251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Document selection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For national and regional policies: Referral by authorities and web based searches using key words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(National) infrastructure policy;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(Regional) infrastructure policy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African infrastructure policy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Climate smart, resilient infrastructure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For documents on global best practice: Academic; international development agency; regional institutional and  multi-lateral agency database search for documents using key words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(National) infrastructure policy;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(Regional) infrastructure policy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African infrastructure policy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Climate smart, resilient infrastructure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t>Searches were also undertaken for specific infrastructure components —e.g., transport, energy, the built environment, etc.,—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Documents were restricted to those from 2020 to deal with the latest information 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59F29DE-A0C5-F2C9-E8AE-9AACB4FCC3FE}"/>
              </a:ext>
            </a:extLst>
          </p:cNvPr>
          <p:cNvSpPr/>
          <p:nvPr/>
        </p:nvSpPr>
        <p:spPr>
          <a:xfrm>
            <a:off x="5399312" y="121670"/>
            <a:ext cx="3243945" cy="194661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Key informant interviews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Key informant interviews were organized continentally, regionally and nationally with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Infrastructure experts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Climate resilience experts in the built environment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Continental Policy makers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Representatives of AU committees and related formations 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1D4F4A91-C37F-7BBD-0832-144DD4B3BBC3}"/>
              </a:ext>
            </a:extLst>
          </p:cNvPr>
          <p:cNvSpPr/>
          <p:nvPr/>
        </p:nvSpPr>
        <p:spPr>
          <a:xfrm>
            <a:off x="5399311" y="2247445"/>
            <a:ext cx="3243945" cy="300219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Selection and data collection from key informants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Key informants were purposively selected —including by referral— based on the knowledge possessed and the influence held in issues climate smart and resilient infrastructure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Data were collected using physical and electronic key informant interviews supported by a key informant guide. Interviews were recorded and transcribed for analysis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BCC17CD3-E24F-1D79-A38F-0F69E8562ABC}"/>
              </a:ext>
            </a:extLst>
          </p:cNvPr>
          <p:cNvSpPr/>
          <p:nvPr/>
        </p:nvSpPr>
        <p:spPr>
          <a:xfrm>
            <a:off x="8795655" y="106812"/>
            <a:ext cx="3243942" cy="177278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Workshops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1-Day workshops were organized with AU committees and related formations to discuss findings from literature and key informants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The workshops were also a validation platform for proposed key issues such as the structure and contents of the proposed policy 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588CC384-6706-858D-9ADF-F1E280C8A0B0}"/>
              </a:ext>
            </a:extLst>
          </p:cNvPr>
          <p:cNvSpPr/>
          <p:nvPr/>
        </p:nvSpPr>
        <p:spPr>
          <a:xfrm>
            <a:off x="8795653" y="1948427"/>
            <a:ext cx="3243944" cy="150030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Selection of AU committees and related bodies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This was purposive in accordance with influence in the infrastructure and climate change management space 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853C460F-6B10-0CC6-4B02-E395006CF5A3}"/>
              </a:ext>
            </a:extLst>
          </p:cNvPr>
          <p:cNvSpPr/>
          <p:nvPr/>
        </p:nvSpPr>
        <p:spPr>
          <a:xfrm>
            <a:off x="8795653" y="3543072"/>
            <a:ext cx="3243944" cy="1925183"/>
          </a:xfrm>
          <a:prstGeom prst="roundRect">
            <a:avLst/>
          </a:prstGeom>
          <a:solidFill>
            <a:srgbClr val="FF88D3"/>
          </a:solidFill>
          <a:ln>
            <a:solidFill>
              <a:srgbClr val="FF88D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Analysis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Literature provided the key themes, definitions of concepts and basic structure of the report.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Key informant and workshop  data were organized into the thematic areas developed through literature. Where considered  necessary, new thematic areas emerging from key informant and workshop data were added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2189A23-A07C-665F-14D4-3B94F7CF1E79}"/>
              </a:ext>
            </a:extLst>
          </p:cNvPr>
          <p:cNvSpPr/>
          <p:nvPr/>
        </p:nvSpPr>
        <p:spPr>
          <a:xfrm>
            <a:off x="5399312" y="5562599"/>
            <a:ext cx="6640286" cy="115887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Ethical issues—Safeguarding policies; acknowledgement of source; necessary clearances— </a:t>
            </a:r>
          </a:p>
        </p:txBody>
      </p:sp>
    </p:spTree>
    <p:extLst>
      <p:ext uri="{BB962C8B-B14F-4D97-AF65-F5344CB8AC3E}">
        <p14:creationId xmlns:p14="http://schemas.microsoft.com/office/powerpoint/2010/main" val="2663315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DBC642-A1F6-3987-EE43-9E584B0273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1E0B02-47B6-B811-FE16-4CF367BB4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254" y="607076"/>
            <a:ext cx="11097491" cy="722104"/>
          </a:xfrm>
        </p:spPr>
        <p:txBody>
          <a:bodyPr/>
          <a:lstStyle/>
          <a:p>
            <a:r>
              <a:rPr lang="en-GB" sz="2800" dirty="0">
                <a:solidFill>
                  <a:srgbClr val="00457C"/>
                </a:solidFill>
              </a:rPr>
              <a:t>Process and delivery timelines for the CR &amp; SI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457C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Policy FW</a:t>
            </a:r>
            <a:endParaRPr lang="en-US" sz="2800" dirty="0">
              <a:solidFill>
                <a:srgbClr val="ED9D00"/>
              </a:solidFill>
            </a:endParaRP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5EDE5DB-716C-CF4F-43BB-B10076C2BCB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47688" y="1329180"/>
            <a:ext cx="10726770" cy="4970819"/>
          </a:xfrm>
        </p:spPr>
        <p:txBody>
          <a:bodyPr/>
          <a:lstStyle/>
          <a:p>
            <a:pPr marL="228600" lvl="1">
              <a:spcBef>
                <a:spcPts val="1000"/>
              </a:spcBef>
              <a:buFont typeface="Wingdings" panose="05000000000000000000" pitchFamily="2" charset="2"/>
              <a:buChar char="§"/>
            </a:pPr>
            <a:endParaRPr lang="en-GB" dirty="0">
              <a:latin typeface="Arial Narrow"/>
            </a:endParaRPr>
          </a:p>
          <a:p>
            <a:pPr marL="685800" lvl="2">
              <a:spcBef>
                <a:spcPts val="1000"/>
              </a:spcBef>
              <a:buFont typeface="Wingdings" panose="05000000000000000000" pitchFamily="2" charset="2"/>
              <a:buChar char="§"/>
            </a:pPr>
            <a:endParaRPr lang="en-GB" sz="2400" b="1" dirty="0">
              <a:latin typeface="Arial Narrow"/>
            </a:endParaRPr>
          </a:p>
          <a:p>
            <a:pPr marL="228600" lvl="1">
              <a:spcBef>
                <a:spcPts val="1000"/>
              </a:spcBef>
              <a:buFont typeface="Wingdings" panose="05000000000000000000" pitchFamily="2" charset="2"/>
              <a:buChar char="§"/>
            </a:pPr>
            <a:endParaRPr lang="fr-FR" sz="2800" b="1" dirty="0">
              <a:latin typeface="Arial Narrow"/>
            </a:endParaRPr>
          </a:p>
        </p:txBody>
      </p:sp>
      <p:pic>
        <p:nvPicPr>
          <p:cNvPr id="3" name="Content Placeholder 4" descr="A diagram of a diagram">
            <a:extLst>
              <a:ext uri="{FF2B5EF4-FFF2-40B4-BE49-F238E27FC236}">
                <a16:creationId xmlns:a16="http://schemas.microsoft.com/office/drawing/2014/main" id="{4EAC0C41-B715-CA62-6626-7EF7FBA3E2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688" y="1414021"/>
            <a:ext cx="11093450" cy="46328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234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5FC143-D18A-4048-2A04-717AA0F614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A00B2B-CA34-03E7-5270-EC382C23B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254" y="607076"/>
            <a:ext cx="11097491" cy="722104"/>
          </a:xfrm>
        </p:spPr>
        <p:txBody>
          <a:bodyPr/>
          <a:lstStyle/>
          <a:p>
            <a:r>
              <a:rPr lang="en-US" sz="3200" dirty="0">
                <a:solidFill>
                  <a:srgbClr val="ED9D00"/>
                </a:solidFill>
              </a:rPr>
              <a:t>5. Objectives and Structure of the CR &amp; SI Policy Framework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18376D3-8040-0ADF-7886-83D4536C863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47688" y="1329180"/>
            <a:ext cx="10623075" cy="4970819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9D0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The Policy Framework intends to: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9D0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Enhance Climate Resilience of Infrastructure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ED9D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To ensure that existing and new Energy, Transport, Water, and ICT infrastructure in member states and across RECs can withstand and adapt to climate related hazards and a changing climate. 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9D00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9D0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GB" sz="2400" dirty="0">
                <a:solidFill>
                  <a:srgbClr val="FF0000"/>
                </a:solidFill>
              </a:rPr>
              <a:t>Promote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Climate Smart Infrastructure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ED9D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To prioritise infrastructure designs, developments, and operations that reduce greenhouse gas emissions and support a low-carb economy.</a:t>
            </a:r>
          </a:p>
          <a:p>
            <a:pPr marL="685800" lvl="2">
              <a:spcBef>
                <a:spcPts val="1000"/>
              </a:spcBef>
              <a:buFont typeface="Wingdings" panose="05000000000000000000" pitchFamily="2" charset="2"/>
              <a:buChar char="§"/>
            </a:pPr>
            <a:endParaRPr lang="en-GB" sz="2400" b="1" dirty="0">
              <a:latin typeface="Arial Narrow"/>
            </a:endParaRPr>
          </a:p>
          <a:p>
            <a:pPr marL="0" lvl="1" indent="0">
              <a:spcBef>
                <a:spcPts val="1000"/>
              </a:spcBef>
              <a:buNone/>
            </a:pPr>
            <a:endParaRPr lang="fr-FR" sz="2800" b="1" dirty="0"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78879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DDB5939-163C-2E5E-EF17-6BA97A012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61069"/>
            <a:ext cx="6462679" cy="645562"/>
          </a:xfrm>
        </p:spPr>
        <p:txBody>
          <a:bodyPr/>
          <a:lstStyle/>
          <a:p>
            <a:r>
              <a:rPr lang="en-GB" sz="2800" dirty="0"/>
              <a:t>The structure of the Policy FW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0831767-38E0-5C21-C886-A1C4FE54F9F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863" y="1206631"/>
            <a:ext cx="6205537" cy="4990969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9D0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457C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457C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The policy FW is split into 5 major chapters: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9D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rgbClr val="00457C"/>
                </a:solidFill>
                <a:effectLst/>
                <a:highlight>
                  <a:srgbClr val="00FFFF"/>
                </a:highlight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Chapter 1: Introduction and Rationale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457C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- covers the prevailing African infrastructure space from a climate resilient and smart perspective.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9D00"/>
              </a:buClr>
              <a:buSz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457C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9D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rgbClr val="00457C"/>
                </a:solidFill>
                <a:effectLst/>
                <a:highlight>
                  <a:srgbClr val="00FFFF"/>
                </a:highlight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Chapter 2: Strategic Framing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457C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– outlines challenges facing the development of climate resilient and smart infrastructure and guiding principles addressing these challenges</a:t>
            </a:r>
          </a:p>
          <a:p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0BD40A7-BCA1-3190-20A5-BC6428A08E7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928701" y="561068"/>
            <a:ext cx="4714241" cy="5428570"/>
          </a:xfrm>
        </p:spPr>
        <p:txBody>
          <a:bodyPr/>
          <a:lstStyle/>
          <a:p>
            <a:endParaRPr lang="en-GB"/>
          </a:p>
        </p:txBody>
      </p:sp>
      <p:pic>
        <p:nvPicPr>
          <p:cNvPr id="10" name="image4.png">
            <a:extLst>
              <a:ext uri="{FF2B5EF4-FFF2-40B4-BE49-F238E27FC236}">
                <a16:creationId xmlns:a16="http://schemas.microsoft.com/office/drawing/2014/main" id="{C9067F9F-8B9A-4297-0C51-3B204BC2C3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120" y="457199"/>
            <a:ext cx="5407763" cy="57404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0334282"/>
      </p:ext>
    </p:extLst>
  </p:cSld>
  <p:clrMapOvr>
    <a:masterClrMapping/>
  </p:clrMapOvr>
</p:sld>
</file>

<file path=ppt/theme/theme1.xml><?xml version="1.0" encoding="utf-8"?>
<a:theme xmlns:a="http://schemas.openxmlformats.org/drawingml/2006/main" name="1_Cover page">
  <a:themeElements>
    <a:clrScheme name="Personnalisé 1">
      <a:dk1>
        <a:srgbClr val="00457C"/>
      </a:dk1>
      <a:lt1>
        <a:srgbClr val="FFFFFF"/>
      </a:lt1>
      <a:dk2>
        <a:srgbClr val="00457C"/>
      </a:dk2>
      <a:lt2>
        <a:srgbClr val="FFFFFF"/>
      </a:lt2>
      <a:accent1>
        <a:srgbClr val="00457C"/>
      </a:accent1>
      <a:accent2>
        <a:srgbClr val="ED9D00"/>
      </a:accent2>
      <a:accent3>
        <a:srgbClr val="005396"/>
      </a:accent3>
      <a:accent4>
        <a:srgbClr val="FFAB07"/>
      </a:accent4>
      <a:accent5>
        <a:srgbClr val="0061AF"/>
      </a:accent5>
      <a:accent6>
        <a:srgbClr val="FFB421"/>
      </a:accent6>
      <a:hlink>
        <a:srgbClr val="00457C"/>
      </a:hlink>
      <a:folHlink>
        <a:srgbClr val="ED9D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4000" dirty="0">
            <a:solidFill>
              <a:srgbClr val="ED9D00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ummary ">
  <a:themeElements>
    <a:clrScheme name="Personnalisé 1">
      <a:dk1>
        <a:srgbClr val="00457C"/>
      </a:dk1>
      <a:lt1>
        <a:srgbClr val="FFFFFF"/>
      </a:lt1>
      <a:dk2>
        <a:srgbClr val="00457C"/>
      </a:dk2>
      <a:lt2>
        <a:srgbClr val="FFFFFF"/>
      </a:lt2>
      <a:accent1>
        <a:srgbClr val="00457C"/>
      </a:accent1>
      <a:accent2>
        <a:srgbClr val="ED9D00"/>
      </a:accent2>
      <a:accent3>
        <a:srgbClr val="005396"/>
      </a:accent3>
      <a:accent4>
        <a:srgbClr val="FFAB07"/>
      </a:accent4>
      <a:accent5>
        <a:srgbClr val="0061AF"/>
      </a:accent5>
      <a:accent6>
        <a:srgbClr val="FFB421"/>
      </a:accent6>
      <a:hlink>
        <a:srgbClr val="00457C"/>
      </a:hlink>
      <a:folHlink>
        <a:srgbClr val="ED9D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hapters">
  <a:themeElements>
    <a:clrScheme name="Personnalisé 1">
      <a:dk1>
        <a:srgbClr val="00457C"/>
      </a:dk1>
      <a:lt1>
        <a:srgbClr val="FFFFFF"/>
      </a:lt1>
      <a:dk2>
        <a:srgbClr val="00457C"/>
      </a:dk2>
      <a:lt2>
        <a:srgbClr val="FFFFFF"/>
      </a:lt2>
      <a:accent1>
        <a:srgbClr val="00457C"/>
      </a:accent1>
      <a:accent2>
        <a:srgbClr val="ED9D00"/>
      </a:accent2>
      <a:accent3>
        <a:srgbClr val="005396"/>
      </a:accent3>
      <a:accent4>
        <a:srgbClr val="FFAB07"/>
      </a:accent4>
      <a:accent5>
        <a:srgbClr val="0061AF"/>
      </a:accent5>
      <a:accent6>
        <a:srgbClr val="FFB421"/>
      </a:accent6>
      <a:hlink>
        <a:srgbClr val="00457C"/>
      </a:hlink>
      <a:folHlink>
        <a:srgbClr val="ED9D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ontent ">
  <a:themeElements>
    <a:clrScheme name="Personnalisé 1">
      <a:dk1>
        <a:srgbClr val="00457C"/>
      </a:dk1>
      <a:lt1>
        <a:srgbClr val="FFFFFF"/>
      </a:lt1>
      <a:dk2>
        <a:srgbClr val="00457C"/>
      </a:dk2>
      <a:lt2>
        <a:srgbClr val="FFFFFF"/>
      </a:lt2>
      <a:accent1>
        <a:srgbClr val="00457C"/>
      </a:accent1>
      <a:accent2>
        <a:srgbClr val="ED9D00"/>
      </a:accent2>
      <a:accent3>
        <a:srgbClr val="005396"/>
      </a:accent3>
      <a:accent4>
        <a:srgbClr val="FFAB07"/>
      </a:accent4>
      <a:accent5>
        <a:srgbClr val="0061AF"/>
      </a:accent5>
      <a:accent6>
        <a:srgbClr val="FFB421"/>
      </a:accent6>
      <a:hlink>
        <a:srgbClr val="00457C"/>
      </a:hlink>
      <a:folHlink>
        <a:srgbClr val="ED9D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ank you">
  <a:themeElements>
    <a:clrScheme name="Personnalisé 1">
      <a:dk1>
        <a:srgbClr val="00457C"/>
      </a:dk1>
      <a:lt1>
        <a:srgbClr val="FFFFFF"/>
      </a:lt1>
      <a:dk2>
        <a:srgbClr val="00457C"/>
      </a:dk2>
      <a:lt2>
        <a:srgbClr val="FFFFFF"/>
      </a:lt2>
      <a:accent1>
        <a:srgbClr val="00457C"/>
      </a:accent1>
      <a:accent2>
        <a:srgbClr val="ED9D00"/>
      </a:accent2>
      <a:accent3>
        <a:srgbClr val="005396"/>
      </a:accent3>
      <a:accent4>
        <a:srgbClr val="FFAB07"/>
      </a:accent4>
      <a:accent5>
        <a:srgbClr val="0061AF"/>
      </a:accent5>
      <a:accent6>
        <a:srgbClr val="FFB421"/>
      </a:accent6>
      <a:hlink>
        <a:srgbClr val="00457C"/>
      </a:hlink>
      <a:folHlink>
        <a:srgbClr val="ED9D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Summary ">
  <a:themeElements>
    <a:clrScheme name="Personnalisé 1">
      <a:dk1>
        <a:srgbClr val="00457C"/>
      </a:dk1>
      <a:lt1>
        <a:srgbClr val="FFFFFF"/>
      </a:lt1>
      <a:dk2>
        <a:srgbClr val="00457C"/>
      </a:dk2>
      <a:lt2>
        <a:srgbClr val="FFFFFF"/>
      </a:lt2>
      <a:accent1>
        <a:srgbClr val="00457C"/>
      </a:accent1>
      <a:accent2>
        <a:srgbClr val="ED9D00"/>
      </a:accent2>
      <a:accent3>
        <a:srgbClr val="005396"/>
      </a:accent3>
      <a:accent4>
        <a:srgbClr val="FFAB07"/>
      </a:accent4>
      <a:accent5>
        <a:srgbClr val="0061AF"/>
      </a:accent5>
      <a:accent6>
        <a:srgbClr val="FFB421"/>
      </a:accent6>
      <a:hlink>
        <a:srgbClr val="00457C"/>
      </a:hlink>
      <a:folHlink>
        <a:srgbClr val="ED9D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Chapters">
  <a:themeElements>
    <a:clrScheme name="Personnalisé 1">
      <a:dk1>
        <a:srgbClr val="00457C"/>
      </a:dk1>
      <a:lt1>
        <a:srgbClr val="FFFFFF"/>
      </a:lt1>
      <a:dk2>
        <a:srgbClr val="00457C"/>
      </a:dk2>
      <a:lt2>
        <a:srgbClr val="FFFFFF"/>
      </a:lt2>
      <a:accent1>
        <a:srgbClr val="00457C"/>
      </a:accent1>
      <a:accent2>
        <a:srgbClr val="ED9D00"/>
      </a:accent2>
      <a:accent3>
        <a:srgbClr val="005396"/>
      </a:accent3>
      <a:accent4>
        <a:srgbClr val="FFAB07"/>
      </a:accent4>
      <a:accent5>
        <a:srgbClr val="0061AF"/>
      </a:accent5>
      <a:accent6>
        <a:srgbClr val="FFB421"/>
      </a:accent6>
      <a:hlink>
        <a:srgbClr val="00457C"/>
      </a:hlink>
      <a:folHlink>
        <a:srgbClr val="ED9D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Content ">
  <a:themeElements>
    <a:clrScheme name="Personnalisé 1">
      <a:dk1>
        <a:srgbClr val="00457C"/>
      </a:dk1>
      <a:lt1>
        <a:srgbClr val="FFFFFF"/>
      </a:lt1>
      <a:dk2>
        <a:srgbClr val="00457C"/>
      </a:dk2>
      <a:lt2>
        <a:srgbClr val="FFFFFF"/>
      </a:lt2>
      <a:accent1>
        <a:srgbClr val="00457C"/>
      </a:accent1>
      <a:accent2>
        <a:srgbClr val="ED9D00"/>
      </a:accent2>
      <a:accent3>
        <a:srgbClr val="005396"/>
      </a:accent3>
      <a:accent4>
        <a:srgbClr val="FFAB07"/>
      </a:accent4>
      <a:accent5>
        <a:srgbClr val="0061AF"/>
      </a:accent5>
      <a:accent6>
        <a:srgbClr val="FFB421"/>
      </a:accent6>
      <a:hlink>
        <a:srgbClr val="00457C"/>
      </a:hlink>
      <a:folHlink>
        <a:srgbClr val="ED9D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b10ec26-9e8b-4c26-8abf-426393b0bdf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ED07D2E559424F94E7FB9CBD9AB9E8" ma:contentTypeVersion="8" ma:contentTypeDescription="Crée un document." ma:contentTypeScope="" ma:versionID="206f693fe51db8010fda8d5c8f957b8a">
  <xsd:schema xmlns:xsd="http://www.w3.org/2001/XMLSchema" xmlns:xs="http://www.w3.org/2001/XMLSchema" xmlns:p="http://schemas.microsoft.com/office/2006/metadata/properties" xmlns:ns3="fb10ec26-9e8b-4c26-8abf-426393b0bdfa" targetNamespace="http://schemas.microsoft.com/office/2006/metadata/properties" ma:root="true" ma:fieldsID="ae6c7d0053a9a786884ce768229dd898" ns3:_="">
    <xsd:import namespace="fb10ec26-9e8b-4c26-8abf-426393b0bdf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_activity" minOccurs="0"/>
                <xsd:element ref="ns3:MediaServiceObjectDetectorVersions" minOccurs="0"/>
                <xsd:element ref="ns3:MediaServiceSearchProperties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10ec26-9e8b-4c26-8abf-426393b0bd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12" nillable="true" ma:displayName="_activity" ma:hidden="true" ma:internalName="_activity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3F108CB-2027-4000-A6C4-AC7A1C76B945}">
  <ds:schemaRefs>
    <ds:schemaRef ds:uri="http://purl.org/dc/terms/"/>
    <ds:schemaRef ds:uri="fb10ec26-9e8b-4c26-8abf-426393b0bdfa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0C898C3E-8F68-49F7-A759-9203F925B22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0B9EF33-18C1-4D47-8A11-A15671B3FF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b10ec26-9e8b-4c26-8abf-426393b0bdf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1211</Words>
  <Application>Microsoft Office PowerPoint</Application>
  <PresentationFormat>Widescreen</PresentationFormat>
  <Paragraphs>120</Paragraphs>
  <Slides>14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9</vt:i4>
      </vt:variant>
      <vt:variant>
        <vt:lpstr>Títulos de slides</vt:lpstr>
      </vt:variant>
      <vt:variant>
        <vt:i4>14</vt:i4>
      </vt:variant>
    </vt:vector>
  </HeadingPairs>
  <TitlesOfParts>
    <vt:vector size="30" baseType="lpstr">
      <vt:lpstr>ＭＳ Ｐゴシック</vt:lpstr>
      <vt:lpstr>Aptos</vt:lpstr>
      <vt:lpstr>Aptos Display</vt:lpstr>
      <vt:lpstr>Arial</vt:lpstr>
      <vt:lpstr>Arial Narrow</vt:lpstr>
      <vt:lpstr>Calibri</vt:lpstr>
      <vt:lpstr>Wingdings</vt:lpstr>
      <vt:lpstr>1_Cover page</vt:lpstr>
      <vt:lpstr>Summary </vt:lpstr>
      <vt:lpstr>Chapters</vt:lpstr>
      <vt:lpstr>Content </vt:lpstr>
      <vt:lpstr>Thank you</vt:lpstr>
      <vt:lpstr>1_Summary </vt:lpstr>
      <vt:lpstr>1_Chapters</vt:lpstr>
      <vt:lpstr>1_Content </vt:lpstr>
      <vt:lpstr>Office Theme</vt:lpstr>
      <vt:lpstr>Apresentação do PowerPoint</vt:lpstr>
      <vt:lpstr>Index</vt:lpstr>
      <vt:lpstr>1. Why a Continental Perspective?</vt:lpstr>
      <vt:lpstr>2. Prevailing Climate Resilient Infrastructure Frameworks</vt:lpstr>
      <vt:lpstr>3. Identification of Policy Gap  In 2019, the 2nd Ordinary Session of the AUC’s STC on Transport, Transcontinental and Inter-regional Infrastructure, Energy, and Tourism (STC TTIIET) identified the policy gap and recommended the development of a policy framework for Africa to promote climate resilient and smart infrastructure.  </vt:lpstr>
      <vt:lpstr>4. Methodology Applied</vt:lpstr>
      <vt:lpstr>Process and delivery timelines for the CR &amp; SI Policy FW</vt:lpstr>
      <vt:lpstr>5. Objectives and Structure of the CR &amp; SI Policy Framework</vt:lpstr>
      <vt:lpstr>The structure of the Policy FW</vt:lpstr>
      <vt:lpstr>Chapter 3: Strategic Policy Guiding Principles</vt:lpstr>
      <vt:lpstr>Chapter 4: Policy Implementation for CR &amp; SI</vt:lpstr>
      <vt:lpstr>Integration of the 5 strategic intervention areas and the 9 project lifecycle phases </vt:lpstr>
      <vt:lpstr>Chapter 5: Monitoring, Evaluation and Adaptive Management</vt:lpstr>
      <vt:lpstr>Thank you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Aipcr Piarc</dc:creator>
  <cp:lastModifiedBy>Calado Ouana</cp:lastModifiedBy>
  <cp:revision>293</cp:revision>
  <dcterms:created xsi:type="dcterms:W3CDTF">2019-10-28T10:19:34Z</dcterms:created>
  <dcterms:modified xsi:type="dcterms:W3CDTF">2025-11-11T08:28:05Z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0x010100BAED07D2E559424F94E7FB9CBD9AB9E8</vt:lpwstr>
  </property>
  <property fmtid="{D5CDD505-2E9C-101B-9397-08002B2CF9AE}" pid="3" name="MSIP_Label_5a024da7-7918-49c2-a744-b84d0bf2c679_Enabled">
    <vt:lpwstr>true</vt:lpwstr>
  </property>
  <property fmtid="{D5CDD505-2E9C-101B-9397-08002B2CF9AE}" pid="4" name="MSIP_Label_5a024da7-7918-49c2-a744-b84d0bf2c679_SetDate">
    <vt:lpwstr>2025-08-25T05:49:27Z</vt:lpwstr>
  </property>
  <property fmtid="{D5CDD505-2E9C-101B-9397-08002B2CF9AE}" pid="5" name="MSIP_Label_5a024da7-7918-49c2-a744-b84d0bf2c679_Method">
    <vt:lpwstr>Standard</vt:lpwstr>
  </property>
  <property fmtid="{D5CDD505-2E9C-101B-9397-08002B2CF9AE}" pid="6" name="MSIP_Label_5a024da7-7918-49c2-a744-b84d0bf2c679_Name">
    <vt:lpwstr>General</vt:lpwstr>
  </property>
  <property fmtid="{D5CDD505-2E9C-101B-9397-08002B2CF9AE}" pid="7" name="MSIP_Label_5a024da7-7918-49c2-a744-b84d0bf2c679_SiteId">
    <vt:lpwstr>24236235-bb51-454e-8f47-206699c7e33b</vt:lpwstr>
  </property>
  <property fmtid="{D5CDD505-2E9C-101B-9397-08002B2CF9AE}" pid="8" name="MSIP_Label_5a024da7-7918-49c2-a744-b84d0bf2c679_ActionId">
    <vt:lpwstr>d158648b-d746-42b6-b074-8318921327ed</vt:lpwstr>
  </property>
  <property fmtid="{D5CDD505-2E9C-101B-9397-08002B2CF9AE}" pid="9" name="MSIP_Label_5a024da7-7918-49c2-a744-b84d0bf2c679_ContentBits">
    <vt:lpwstr>1</vt:lpwstr>
  </property>
  <property fmtid="{D5CDD505-2E9C-101B-9397-08002B2CF9AE}" pid="10" name="MSIP_Label_5a024da7-7918-49c2-a744-b84d0bf2c679_Tag">
    <vt:lpwstr>10, 3, 0, 1</vt:lpwstr>
  </property>
  <property fmtid="{D5CDD505-2E9C-101B-9397-08002B2CF9AE}" pid="11" name="ClassificationContentMarkingHeaderLocations">
    <vt:lpwstr>1_Cover page:3\Summary :3\Chapters:3\Content :3\Thank you:3</vt:lpwstr>
  </property>
  <property fmtid="{D5CDD505-2E9C-101B-9397-08002B2CF9AE}" pid="12" name="ClassificationContentMarkingHeaderText">
    <vt:lpwstr>Sensitivity - General</vt:lpwstr>
  </property>
</Properties>
</file>