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4"/>
    <p:sldMasterId id="2147483695" r:id="rId5"/>
    <p:sldMasterId id="2147483702" r:id="rId6"/>
    <p:sldMasterId id="2147483648" r:id="rId7"/>
    <p:sldMasterId id="2147483721" r:id="rId8"/>
  </p:sldMasterIdLst>
  <p:notesMasterIdLst>
    <p:notesMasterId r:id="rId20"/>
  </p:notesMasterIdLst>
  <p:handoutMasterIdLst>
    <p:handoutMasterId r:id="rId21"/>
  </p:handoutMasterIdLst>
  <p:sldIdLst>
    <p:sldId id="310" r:id="rId9"/>
    <p:sldId id="1100" r:id="rId10"/>
    <p:sldId id="1083" r:id="rId11"/>
    <p:sldId id="1101" r:id="rId12"/>
    <p:sldId id="1103" r:id="rId13"/>
    <p:sldId id="1104" r:id="rId14"/>
    <p:sldId id="1105" r:id="rId15"/>
    <p:sldId id="1106" r:id="rId16"/>
    <p:sldId id="1107" r:id="rId17"/>
    <p:sldId id="1102" r:id="rId18"/>
    <p:sldId id="32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" initials="PMQ" lastIdx="1" clrIdx="0">
    <p:extLst>
      <p:ext uri="{19B8F6BF-5375-455C-9EA6-DF929625EA0E}">
        <p15:presenceInfo xmlns:p15="http://schemas.microsoft.com/office/powerpoint/2012/main" userId="PATR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395"/>
    <a:srgbClr val="CCECFF"/>
    <a:srgbClr val="ED9D00"/>
    <a:srgbClr val="00457C"/>
    <a:srgbClr val="CCCCFF"/>
    <a:srgbClr val="FFFF00"/>
    <a:srgbClr val="99FF66"/>
    <a:srgbClr val="9999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33" autoAdjust="0"/>
    <p:restoredTop sz="94668" autoAdjust="0"/>
  </p:normalViewPr>
  <p:slideViewPr>
    <p:cSldViewPr snapToGrid="0" showGuides="1">
      <p:cViewPr varScale="1">
        <p:scale>
          <a:sx n="109" d="100"/>
          <a:sy n="109" d="100"/>
        </p:scale>
        <p:origin x="208" y="392"/>
      </p:cViewPr>
      <p:guideLst>
        <p:guide orient="horz" pos="19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204"/>
    </p:cViewPr>
  </p:sorterViewPr>
  <p:notesViewPr>
    <p:cSldViewPr snapToGrid="0" showGuides="1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solidFill>
                  <a:schemeClr val="accent1"/>
                </a:solidFill>
              </a:rPr>
              <a:t>Road Network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M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8F2-B243-94B8-9FEE2D0DED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8F2-B243-94B8-9FEE2D0DED7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3B33B9D-DA02-2A4C-B190-3C20D6855B01}" type="PERCENTAGE">
                      <a:rPr lang="en-US" b="1" i="0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M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MZ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F2-B243-94B8-9FEE2D0DED7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84D2A9-9221-2848-9DD8-B5DD9388E3D1}" type="PERCENTAGE">
                      <a:rPr lang="en-US" b="1" i="0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M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MZ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F2-B243-94B8-9FEE2D0DE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Z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Unpaved Road</c:v>
                </c:pt>
                <c:pt idx="1">
                  <c:v>Paved Road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F2-B243-94B8-9FEE2D0DED76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M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MZ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M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E9DE95-B839-4AB1-B120-27845D320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BE482A-D82B-412F-A54E-E454DB9C3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0853E-C656-47B6-8FE3-175E5667AB6E}" type="datetimeFigureOut">
              <a:rPr lang="fr-FR" smtClean="0"/>
              <a:t>13/11/2025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380932-8C88-4740-ADAF-2BDF6CF69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942926-C02B-4593-9BFD-630777B05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4D50-401C-4B4F-ABF9-423C9A3708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829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98443-B822-42D5-80AC-374CE1E6419D}" type="datetimeFigureOut">
              <a:rPr lang="fr-FR" smtClean="0"/>
              <a:t>13/11/2025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4FB0-3D88-4984-8793-EDC0907987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58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7.jpe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98986D3-C59F-426A-9EE0-D4B270C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6344" y="2946068"/>
            <a:ext cx="7356749" cy="4778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B13E4CD-13B6-4B4B-81E0-224E0B9C6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6344" y="3452222"/>
            <a:ext cx="7356749" cy="5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and organisation of the speaker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6AC509A-F52D-4B2D-9A0D-FBE97F198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89" y="2117472"/>
            <a:ext cx="11090274" cy="74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00457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0E2645A-7196-4F18-9D1D-8687E62537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0126" y="3972076"/>
            <a:ext cx="9736183" cy="392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Title of the workshop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8645B6-D29E-479E-821B-BE946B0848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16344" y="4381529"/>
            <a:ext cx="7388030" cy="39286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                                 12-14 </a:t>
            </a:r>
            <a:r>
              <a:rPr lang="fr-FR" dirty="0" err="1"/>
              <a:t>November</a:t>
            </a:r>
            <a:r>
              <a:rPr lang="fr-FR" dirty="0"/>
              <a:t>, 2025 / Maputo, Mozambique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52F900-DFCA-45EA-9C74-55A6FC3BA2D6}"/>
              </a:ext>
            </a:extLst>
          </p:cNvPr>
          <p:cNvSpPr/>
          <p:nvPr userDrawn="1"/>
        </p:nvSpPr>
        <p:spPr>
          <a:xfrm>
            <a:off x="550863" y="6374206"/>
            <a:ext cx="11090274" cy="483794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7E3C9D3-8465-4929-B67F-36A290B5EE12}"/>
              </a:ext>
            </a:extLst>
          </p:cNvPr>
          <p:cNvSpPr txBox="1"/>
          <p:nvPr userDrawn="1"/>
        </p:nvSpPr>
        <p:spPr>
          <a:xfrm>
            <a:off x="550689" y="6462214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/>
                </a:solidFill>
                <a:latin typeface="Arial Narrow" panose="020B0606020202030204" pitchFamily="34" charset="0"/>
              </a:rPr>
              <a:t>World Road Association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0"/>
          <a:stretch/>
        </p:blipFill>
        <p:spPr>
          <a:xfrm>
            <a:off x="990203" y="4884796"/>
            <a:ext cx="1898051" cy="1146354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Rectangle 6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Rectangle 8"/>
          <p:cNvSpPr>
            <a:spLocks noChangeArrowheads="1"/>
          </p:cNvSpPr>
          <p:nvPr userDrawn="1"/>
        </p:nvSpPr>
        <p:spPr bwMode="auto">
          <a:xfrm>
            <a:off x="627018" y="2365538"/>
            <a:ext cx="62811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 descr="야외, 하늘, 구름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EBFCC1-6295-21CF-137C-E899461B34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2" b="19923"/>
          <a:stretch>
            <a:fillRect/>
          </a:stretch>
        </p:blipFill>
        <p:spPr>
          <a:xfrm>
            <a:off x="550689" y="457200"/>
            <a:ext cx="3613665" cy="1572263"/>
          </a:xfrm>
          <a:prstGeom prst="rect">
            <a:avLst/>
          </a:prstGeom>
        </p:spPr>
      </p:pic>
      <p:pic>
        <p:nvPicPr>
          <p:cNvPr id="8" name="그림 7" descr="야외, 의류, 사람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8A12C5-17D9-6964-AD00-7DDD536A8C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5"/>
          <a:stretch>
            <a:fillRect/>
          </a:stretch>
        </p:blipFill>
        <p:spPr>
          <a:xfrm>
            <a:off x="4240683" y="457200"/>
            <a:ext cx="3548970" cy="1572263"/>
          </a:xfrm>
          <a:prstGeom prst="rect">
            <a:avLst/>
          </a:prstGeom>
        </p:spPr>
      </p:pic>
      <p:pic>
        <p:nvPicPr>
          <p:cNvPr id="15" name="그림 14" descr="야외, 지상, 콘크리트 다리, 다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1FC9E1-8A06-5A5C-60C2-C79625401E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4"/>
          <a:stretch>
            <a:fillRect/>
          </a:stretch>
        </p:blipFill>
        <p:spPr>
          <a:xfrm>
            <a:off x="7865981" y="457200"/>
            <a:ext cx="3774981" cy="1572263"/>
          </a:xfrm>
          <a:prstGeom prst="rect">
            <a:avLst/>
          </a:prstGeom>
        </p:spPr>
      </p:pic>
      <p:pic>
        <p:nvPicPr>
          <p:cNvPr id="28" name="Picture 7" descr="imagesbank">
            <a:extLst>
              <a:ext uri="{FF2B5EF4-FFF2-40B4-BE49-F238E27FC236}">
                <a16:creationId xmlns:a16="http://schemas.microsoft.com/office/drawing/2014/main" id="{CC980BF9-85F3-5BC4-4126-8FD3722C4E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81" y="5221887"/>
            <a:ext cx="1997971" cy="62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1" descr="LOGOTIPO_ANE E FUNDO_TRANSPARENTE-01">
            <a:extLst>
              <a:ext uri="{FF2B5EF4-FFF2-40B4-BE49-F238E27FC236}">
                <a16:creationId xmlns:a16="http://schemas.microsoft.com/office/drawing/2014/main" id="{75555FC3-269B-7679-C700-A21E5FF7CA3D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8994" r="5333" b="21214"/>
          <a:stretch>
            <a:fillRect/>
          </a:stretch>
        </p:blipFill>
        <p:spPr bwMode="auto">
          <a:xfrm>
            <a:off x="7694399" y="5203237"/>
            <a:ext cx="1297329" cy="73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4" descr="Logo&#10;&#10;Description automatically generated">
            <a:extLst>
              <a:ext uri="{FF2B5EF4-FFF2-40B4-BE49-F238E27FC236}">
                <a16:creationId xmlns:a16="http://schemas.microsoft.com/office/drawing/2014/main" id="{0800577C-6048-05BE-AC25-B2FF3147FDB9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75" y="5109473"/>
            <a:ext cx="1202318" cy="91369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3963AF2-19A6-EEA7-4286-D630D1DF79A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8513" y="5001123"/>
            <a:ext cx="1560548" cy="11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2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train, voie, extérieur, scène&#10;&#10;Description générée automatiquement">
            <a:extLst>
              <a:ext uri="{FF2B5EF4-FFF2-40B4-BE49-F238E27FC236}">
                <a16:creationId xmlns:a16="http://schemas.microsoft.com/office/drawing/2014/main" id="{CB0D8573-BD59-4554-9733-0D6A88FCB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8892" cy="22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1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9556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EEA30-D396-4539-85C6-24EBC2976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39976A-5FDE-45E4-A77C-9CBC72E243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688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373A1559-2EC2-4600-84CE-9F66909C882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826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866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984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459028"/>
            <a:ext cx="11097491" cy="67108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attention!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B31504B-0412-40E4-9F52-364110757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3452" y="1683651"/>
            <a:ext cx="4317468" cy="59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9FBA3AA-F47A-45C6-9F1D-ED506AB58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3452" y="2944102"/>
            <a:ext cx="4319067" cy="428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1" kern="1200" smtClean="0">
                <a:solidFill>
                  <a:srgbClr val="00457D"/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Enter email </a:t>
            </a:r>
            <a:r>
              <a:rPr lang="fr-FR" dirty="0" err="1"/>
              <a:t>address</a:t>
            </a:r>
            <a:endParaRPr lang="fr-FR" dirty="0"/>
          </a:p>
        </p:txBody>
      </p:sp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4B58650-8DFD-41D6-AC95-23D8C201F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3" y="1937053"/>
            <a:ext cx="523896" cy="523896"/>
          </a:xfrm>
          <a:prstGeom prst="rect">
            <a:avLst/>
          </a:prstGeom>
        </p:spPr>
      </p:pic>
      <p:pic>
        <p:nvPicPr>
          <p:cNvPr id="18" name="Image 17" descr="Une image contenant roue, dessin&#10;&#10;Description générée automatiquement">
            <a:extLst>
              <a:ext uri="{FF2B5EF4-FFF2-40B4-BE49-F238E27FC236}">
                <a16:creationId xmlns:a16="http://schemas.microsoft.com/office/drawing/2014/main" id="{A9C0E22B-0C13-41B2-AE35-9C7942977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909" y="1937053"/>
            <a:ext cx="523896" cy="523896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047B379-C54E-41C6-96B2-F8AF6F3E17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735" y="3221652"/>
            <a:ext cx="523896" cy="523896"/>
          </a:xfrm>
          <a:prstGeom prst="rect">
            <a:avLst/>
          </a:prstGeom>
        </p:spPr>
      </p:pic>
      <p:pic>
        <p:nvPicPr>
          <p:cNvPr id="22" name="Image 2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3CA129E-B24E-4A4C-A46E-6B6858693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3" y="3224115"/>
            <a:ext cx="523896" cy="523896"/>
          </a:xfrm>
          <a:prstGeom prst="rect">
            <a:avLst/>
          </a:prstGeom>
        </p:spPr>
      </p:pic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8194B4BA-969C-4B47-80E8-1ADE2BF48A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3452" y="2305418"/>
            <a:ext cx="4317468" cy="518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of the speaker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5E757-ECB6-4D4D-9282-D25BCE972143}"/>
              </a:ext>
            </a:extLst>
          </p:cNvPr>
          <p:cNvSpPr/>
          <p:nvPr userDrawn="1"/>
        </p:nvSpPr>
        <p:spPr>
          <a:xfrm>
            <a:off x="8587103" y="2626903"/>
            <a:ext cx="165350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@</a:t>
            </a:r>
            <a:r>
              <a:rPr lang="fr-FR" sz="1700" dirty="0" err="1">
                <a:latin typeface="Arial Narrow" panose="020B0606020202030204" pitchFamily="34" charset="0"/>
              </a:rPr>
              <a:t>PIARC_Roads</a:t>
            </a:r>
            <a:endParaRPr lang="fr-FR" sz="1700" dirty="0">
              <a:latin typeface="Arial Narrow" panose="020B0606020202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0C51BC-F676-4984-A943-BBF90E53B885}"/>
              </a:ext>
            </a:extLst>
          </p:cNvPr>
          <p:cNvSpPr/>
          <p:nvPr userDrawn="1"/>
        </p:nvSpPr>
        <p:spPr>
          <a:xfrm>
            <a:off x="10240612" y="2495723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E16AF-4DFF-4D8D-AF3F-CF70162855C4}"/>
              </a:ext>
            </a:extLst>
          </p:cNvPr>
          <p:cNvSpPr/>
          <p:nvPr userDrawn="1"/>
        </p:nvSpPr>
        <p:spPr>
          <a:xfrm>
            <a:off x="8529759" y="3805438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923866-3DD0-4F46-BFEE-D678954C7E2D}"/>
              </a:ext>
            </a:extLst>
          </p:cNvPr>
          <p:cNvSpPr/>
          <p:nvPr userDrawn="1"/>
        </p:nvSpPr>
        <p:spPr>
          <a:xfrm>
            <a:off x="10240612" y="3800746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D5F4A3-7BDC-46C0-A023-333366ABC0A3}"/>
              </a:ext>
            </a:extLst>
          </p:cNvPr>
          <p:cNvSpPr/>
          <p:nvPr userDrawn="1"/>
        </p:nvSpPr>
        <p:spPr>
          <a:xfrm>
            <a:off x="9034087" y="4504570"/>
            <a:ext cx="1778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fr-FR" sz="2000" b="1" dirty="0">
                <a:solidFill>
                  <a:srgbClr val="ED9D00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sp>
        <p:nvSpPr>
          <p:cNvPr id="38" name="Espace réservé du texte 4">
            <a:extLst>
              <a:ext uri="{FF2B5EF4-FFF2-40B4-BE49-F238E27FC236}">
                <a16:creationId xmlns:a16="http://schemas.microsoft.com/office/drawing/2014/main" id="{8BC39445-9F9E-462D-924E-8172B4D6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3453" y="3465720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@twitter</a:t>
            </a:r>
          </a:p>
        </p:txBody>
      </p:sp>
      <p:pic>
        <p:nvPicPr>
          <p:cNvPr id="35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0"/>
          <a:stretch/>
        </p:blipFill>
        <p:spPr>
          <a:xfrm>
            <a:off x="520584" y="1459123"/>
            <a:ext cx="1466495" cy="8857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91B92F5-C0FA-1660-CDDD-7732E7CBDA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9063" y="4922121"/>
            <a:ext cx="11095682" cy="1572904"/>
          </a:xfrm>
          <a:prstGeom prst="rect">
            <a:avLst/>
          </a:prstGeom>
        </p:spPr>
      </p:pic>
      <p:pic>
        <p:nvPicPr>
          <p:cNvPr id="13" name="Picture 7" descr="imagesbank">
            <a:extLst>
              <a:ext uri="{FF2B5EF4-FFF2-40B4-BE49-F238E27FC236}">
                <a16:creationId xmlns:a16="http://schemas.microsoft.com/office/drawing/2014/main" id="{1E164FB9-6E6B-D4B5-1E61-35068F3028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82" y="2626903"/>
            <a:ext cx="2216430" cy="69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 descr="LOGOTIPO_ANE E FUNDO_TRANSPARENTE-01">
            <a:extLst>
              <a:ext uri="{FF2B5EF4-FFF2-40B4-BE49-F238E27FC236}">
                <a16:creationId xmlns:a16="http://schemas.microsoft.com/office/drawing/2014/main" id="{5AF5CE99-0127-4220-8C23-6DFEFD6567E8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8994" r="5333" b="21214"/>
          <a:stretch>
            <a:fillRect/>
          </a:stretch>
        </p:blipFill>
        <p:spPr bwMode="auto">
          <a:xfrm>
            <a:off x="678049" y="3603636"/>
            <a:ext cx="1202318" cy="69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Logo&#10;&#10;Description automatically generated">
            <a:extLst>
              <a:ext uri="{FF2B5EF4-FFF2-40B4-BE49-F238E27FC236}">
                <a16:creationId xmlns:a16="http://schemas.microsoft.com/office/drawing/2014/main" id="{E45B7940-BB28-3B72-1841-180777CA2898}"/>
              </a:ext>
            </a:extLst>
          </p:cNvPr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23" y="3487341"/>
            <a:ext cx="1113598" cy="83848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D7EEBAC-E07A-7552-697A-34C93A9441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41896" y="1442434"/>
            <a:ext cx="1416649" cy="10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7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6"/>
            <a:ext cx="6894966" cy="41036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F2AC08E-000F-4F51-9F8C-E0FA341C71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45830" y="561068"/>
            <a:ext cx="4197112" cy="542857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46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montagne, train, extérieur, pont&#10;&#10;Description générée automatiquement">
            <a:extLst>
              <a:ext uri="{FF2B5EF4-FFF2-40B4-BE49-F238E27FC236}">
                <a16:creationId xmlns:a16="http://schemas.microsoft.com/office/drawing/2014/main" id="{683AD6D3-058E-4DA1-915A-489EA03D3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917" y="561068"/>
            <a:ext cx="4191220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4" name="Image 3" descr="Une image contenant plante, arbre, vue, couvert&#10;&#10;Description générée automatiquement">
            <a:extLst>
              <a:ext uri="{FF2B5EF4-FFF2-40B4-BE49-F238E27FC236}">
                <a16:creationId xmlns:a16="http://schemas.microsoft.com/office/drawing/2014/main" id="{E81027A4-08F4-4061-B032-E6C1740B7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37" y="570998"/>
            <a:ext cx="4219400" cy="56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8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voie, train, herbe, montagne&#10;&#10;Description générée automatiquement">
            <a:extLst>
              <a:ext uri="{FF2B5EF4-FFF2-40B4-BE49-F238E27FC236}">
                <a16:creationId xmlns:a16="http://schemas.microsoft.com/office/drawing/2014/main" id="{0B4E3409-BE52-42E7-A5AD-FEEFB0C1C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981" y="561068"/>
            <a:ext cx="4190156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6FAD6EA-10FB-4E78-9035-38CF409E84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3814042"/>
            <a:ext cx="11090274" cy="224385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099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bâtiment, circuit, route&#10;&#10;Description générée automatiquement">
            <a:extLst>
              <a:ext uri="{FF2B5EF4-FFF2-40B4-BE49-F238E27FC236}">
                <a16:creationId xmlns:a16="http://schemas.microsoft.com/office/drawing/2014/main" id="{FA952338-AC4B-4DBC-843D-21C160929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1"/>
            <a:ext cx="11090274" cy="22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2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scène, voie, route, train&#10;&#10;Description générée automatiquement">
            <a:extLst>
              <a:ext uri="{FF2B5EF4-FFF2-40B4-BE49-F238E27FC236}">
                <a16:creationId xmlns:a16="http://schemas.microsoft.com/office/drawing/2014/main" id="{1B18A8C4-0E27-42D8-800B-CD19B2F58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3428" cy="22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extérieur, route, nature, montagne&#10;&#10;Description générée automatiquement">
            <a:extLst>
              <a:ext uri="{FF2B5EF4-FFF2-40B4-BE49-F238E27FC236}">
                <a16:creationId xmlns:a16="http://schemas.microsoft.com/office/drawing/2014/main" id="{E71763A9-529A-4AA7-8F99-EE27FC6D9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093882" cy="22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00FB1D-7FB1-41CF-844E-1F3520F54467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03B26-BDC0-41C6-8DF3-C7F1E875F2C3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D9D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101CC-40D6-058A-9BF7-F6D3E9B6F8C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</p:spTree>
    <p:extLst>
      <p:ext uri="{BB962C8B-B14F-4D97-AF65-F5344CB8AC3E}">
        <p14:creationId xmlns:p14="http://schemas.microsoft.com/office/powerpoint/2010/main" val="23198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D71CFA-D91E-4DEC-9100-F58C1A5438A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564A6A4B-9DB7-4C6E-8F7C-1E2BC03674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7C212-7ABC-675F-A51C-C7372008CDB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</p:spTree>
    <p:extLst>
      <p:ext uri="{BB962C8B-B14F-4D97-AF65-F5344CB8AC3E}">
        <p14:creationId xmlns:p14="http://schemas.microsoft.com/office/powerpoint/2010/main" val="42514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48" r:id="rId2"/>
    <p:sldLayoutId id="2147483749" r:id="rId3"/>
    <p:sldLayoutId id="214748375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33" userDrawn="1">
          <p15:clr>
            <a:srgbClr val="F26B43"/>
          </p15:clr>
        </p15:guide>
        <p15:guide id="2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B15804-3C59-4CE5-B41F-C4A6DB40E9C1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71EEACED-4FC7-4571-9ACA-7F8151F802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B303F-BBE6-A855-A648-08D2DC885CD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</p:spTree>
    <p:extLst>
      <p:ext uri="{BB962C8B-B14F-4D97-AF65-F5344CB8AC3E}">
        <p14:creationId xmlns:p14="http://schemas.microsoft.com/office/powerpoint/2010/main" val="397876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12" r:id="rId2"/>
    <p:sldLayoutId id="2147483752" r:id="rId3"/>
    <p:sldLayoutId id="2147483755" r:id="rId4"/>
    <p:sldLayoutId id="214748375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0F6EAC-293B-419E-8979-A060C1AEF5C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CC25B36-022B-4EAD-AE28-86A5EEBE4D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1E426-A078-1D2A-73C2-90FC0A62BEC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</p:spTree>
    <p:extLst>
      <p:ext uri="{BB962C8B-B14F-4D97-AF65-F5344CB8AC3E}">
        <p14:creationId xmlns:p14="http://schemas.microsoft.com/office/powerpoint/2010/main" val="84672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22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03896-61A3-7C71-53DD-923107B4647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</p:spTree>
    <p:extLst>
      <p:ext uri="{BB962C8B-B14F-4D97-AF65-F5344CB8AC3E}">
        <p14:creationId xmlns:p14="http://schemas.microsoft.com/office/powerpoint/2010/main" val="28786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047D556F-B543-1D8B-B3E1-DF9500EAA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734" y="4056520"/>
            <a:ext cx="9736183" cy="543235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/>
              <a:t>Improvement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Road</a:t>
            </a:r>
            <a:r>
              <a:rPr lang="ko-KR" altLang="en-US" dirty="0"/>
              <a:t> </a:t>
            </a:r>
            <a:r>
              <a:rPr lang="en-US" altLang="ko-KR" dirty="0"/>
              <a:t>Network Resilience </a:t>
            </a:r>
          </a:p>
          <a:p>
            <a:pPr>
              <a:lnSpc>
                <a:spcPct val="50000"/>
              </a:lnSpc>
            </a:pPr>
            <a:r>
              <a:rPr lang="en-US" altLang="ko-KR" dirty="0"/>
              <a:t>“Strategies for Cost-Effective Climate Change Adaptation and Sustainable Development”</a:t>
            </a:r>
            <a:endParaRPr lang="es-E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BA6D8FB-00DF-4A1E-B856-240D71FDB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6344" y="3032132"/>
            <a:ext cx="7356749" cy="477801"/>
          </a:xfrm>
        </p:spPr>
        <p:txBody>
          <a:bodyPr/>
          <a:lstStyle/>
          <a:p>
            <a:r>
              <a:rPr lang="fr-FR" dirty="0"/>
              <a:t>Cédrik Edson Namburete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7C1DFE-55E4-4100-AF9A-6EA9658A1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6344" y="3506012"/>
            <a:ext cx="7356749" cy="543235"/>
          </a:xfrm>
        </p:spPr>
        <p:txBody>
          <a:bodyPr/>
          <a:lstStyle/>
          <a:p>
            <a:r>
              <a:rPr lang="fr-FR" dirty="0" err="1"/>
              <a:t>Technician</a:t>
            </a:r>
            <a:r>
              <a:rPr lang="fr-FR" dirty="0"/>
              <a:t>, ANE, IP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A40FF6-CFA7-47E8-9805-AC3D6988BD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000" dirty="0"/>
              <a:t>Evaluation of the performance of </a:t>
            </a:r>
            <a:r>
              <a:rPr lang="en-US" sz="3000" dirty="0" err="1"/>
              <a:t>Armoured</a:t>
            </a:r>
            <a:r>
              <a:rPr lang="en-US" sz="3000" dirty="0"/>
              <a:t> base approach for low volume roads. </a:t>
            </a:r>
            <a:r>
              <a:rPr lang="en-US" sz="3000" dirty="0" err="1"/>
              <a:t>Estudo</a:t>
            </a:r>
            <a:r>
              <a:rPr lang="en-US" sz="3000" dirty="0"/>
              <a:t> de </a:t>
            </a:r>
            <a:r>
              <a:rPr lang="en-US" sz="3000" dirty="0" err="1"/>
              <a:t>caso</a:t>
            </a:r>
            <a:r>
              <a:rPr lang="en-US" sz="3000" dirty="0"/>
              <a:t>: N/C: Agostinho Neto - Mutamba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65BB5CF-0B68-4166-A6CC-5AA2934B23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16794" y="4556958"/>
            <a:ext cx="7358062" cy="392866"/>
          </a:xfrm>
        </p:spPr>
        <p:txBody>
          <a:bodyPr/>
          <a:lstStyle/>
          <a:p>
            <a:r>
              <a:rPr lang="fr-FR" altLang="ko-KR" dirty="0"/>
              <a:t>12-14 </a:t>
            </a:r>
            <a:r>
              <a:rPr lang="en-US" altLang="ko-KR" dirty="0"/>
              <a:t>November</a:t>
            </a:r>
            <a:r>
              <a:rPr lang="fr-FR" altLang="ko-KR" dirty="0"/>
              <a:t> 2025 / Maputo, Mozambique</a:t>
            </a:r>
          </a:p>
          <a:p>
            <a:endParaRPr lang="fr-FR" altLang="ko-KR" dirty="0"/>
          </a:p>
          <a:p>
            <a:endParaRPr lang="fr-FR" dirty="0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6457D35F-3D3F-B14B-D876-EBCC8602BF32}"/>
              </a:ext>
            </a:extLst>
          </p:cNvPr>
          <p:cNvSpPr txBox="1">
            <a:spLocks/>
          </p:cNvSpPr>
          <p:nvPr/>
        </p:nvSpPr>
        <p:spPr>
          <a:xfrm>
            <a:off x="4245355" y="3972675"/>
            <a:ext cx="7356749" cy="5232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ED9D0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7B96F59-F8A3-166C-E724-8BF5577FA226}"/>
              </a:ext>
            </a:extLst>
          </p:cNvPr>
          <p:cNvSpPr txBox="1">
            <a:spLocks/>
          </p:cNvSpPr>
          <p:nvPr/>
        </p:nvSpPr>
        <p:spPr>
          <a:xfrm>
            <a:off x="4246816" y="2613655"/>
            <a:ext cx="7356675" cy="1354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00457C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6621-7762-0E43-2DF7-4B0A39183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B2854E-F94A-9263-E08F-F6AE91C0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6. CONCLUSIONS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7DE9838A-A6ED-1B55-D3D3-323D44B141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168924"/>
            <a:ext cx="11093450" cy="5131075"/>
          </a:xfrm>
        </p:spPr>
        <p:txBody>
          <a:bodyPr/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400" b="1" dirty="0">
                <a:latin typeface="Arial Narrow"/>
              </a:rPr>
              <a:t>Experience shows that an armoured base is a robust and economically viable technical solution.</a:t>
            </a: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400" b="1" dirty="0">
                <a:latin typeface="Arial Narrow"/>
              </a:rPr>
              <a:t>The solution should be replicated and its effectiveness tested under other conditions for validation.</a:t>
            </a: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fr-FR" sz="2800" b="1" dirty="0">
              <a:latin typeface="Arial Narrow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E8982E2-E1CA-A5B1-4678-B3F5C2DAF1AD}"/>
              </a:ext>
            </a:extLst>
          </p:cNvPr>
          <p:cNvSpPr/>
          <p:nvPr/>
        </p:nvSpPr>
        <p:spPr>
          <a:xfrm rot="5400000">
            <a:off x="5300844" y="2011680"/>
            <a:ext cx="705394" cy="8817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BE24C-BD3C-FDC1-D820-BAACEBA1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08" b="10533"/>
          <a:stretch>
            <a:fillRect/>
          </a:stretch>
        </p:blipFill>
        <p:spPr>
          <a:xfrm>
            <a:off x="4023359" y="2788915"/>
            <a:ext cx="3599543" cy="28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5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F68DE-17B3-47EF-A502-673ACCA2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60553-12C5-447A-B205-173CD50FE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Cédrik Edson Namburete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91A134-D00E-44EB-9052-231CC4C5C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1853" y="2983447"/>
            <a:ext cx="4319067" cy="428865"/>
          </a:xfrm>
        </p:spPr>
        <p:txBody>
          <a:bodyPr/>
          <a:lstStyle/>
          <a:p>
            <a:r>
              <a:rPr lang="en-US" dirty="0" err="1"/>
              <a:t>cedrik.namburete@gmail.com</a:t>
            </a:r>
            <a:endParaRPr lang="en-US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9CB4548-711A-4621-B5C7-3C22CC479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3452" y="2400867"/>
            <a:ext cx="4317468" cy="543235"/>
          </a:xfrm>
        </p:spPr>
        <p:txBody>
          <a:bodyPr/>
          <a:lstStyle/>
          <a:p>
            <a:r>
              <a:rPr lang="en-US" dirty="0"/>
              <a:t>Technician, ANE, IP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BC39445-9F9E-462D-924E-8172B4D6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53" y="3498575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@twitter</a:t>
            </a:r>
          </a:p>
        </p:txBody>
      </p:sp>
    </p:spTree>
    <p:extLst>
      <p:ext uri="{BB962C8B-B14F-4D97-AF65-F5344CB8AC3E}">
        <p14:creationId xmlns:p14="http://schemas.microsoft.com/office/powerpoint/2010/main" val="44718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8B1AF-8AE9-4C9A-96D7-C9FB5012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7075"/>
            <a:ext cx="11097491" cy="703251"/>
          </a:xfrm>
        </p:spPr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Index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6E68CB-DAA3-482F-A04A-396BBEAFBF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254" y="1563218"/>
            <a:ext cx="6664251" cy="481604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/>
              <a:t>Introduction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/>
              <a:t>Objectives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/>
              <a:t>Concept of </a:t>
            </a:r>
            <a:r>
              <a:rPr lang="en-US" sz="2400" b="1" dirty="0" err="1"/>
              <a:t>Armoured</a:t>
            </a:r>
            <a:r>
              <a:rPr lang="en-US" sz="2400" b="1" dirty="0"/>
              <a:t> Base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/>
              <a:t>Case Study: N/C Agostinho Neto – Mutamba 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/>
              <a:t>Contextualization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/>
              <a:t>Indicators and results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/>
              <a:t>Actual Conditions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/>
              <a:t>Economic Viability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/>
              <a:t>Conclusions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663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FBA90-DDCB-4B05-B386-34E650147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1. INTRODUCTION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336C255-9D9A-AE81-857E-A29E92EA9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916553"/>
              </p:ext>
            </p:extLst>
          </p:nvPr>
        </p:nvGraphicFramePr>
        <p:xfrm>
          <a:off x="644105" y="2324559"/>
          <a:ext cx="2658651" cy="243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5FECDD5-6A40-9159-6BDF-3AEAEDAB6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292" y="1394177"/>
            <a:ext cx="1860764" cy="1860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33481-2455-CE8D-51B6-399B07266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82" y="2887894"/>
            <a:ext cx="3093663" cy="3093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FB5C2-0BA6-CE3C-674A-7E758C0AB3A4}"/>
              </a:ext>
            </a:extLst>
          </p:cNvPr>
          <p:cNvSpPr txBox="1"/>
          <p:nvPr/>
        </p:nvSpPr>
        <p:spPr>
          <a:xfrm>
            <a:off x="5453758" y="5361349"/>
            <a:ext cx="6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b="1" dirty="0"/>
              <a:t>LVR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31FC23-8F35-6698-8CEE-3C608679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027" y="3042006"/>
            <a:ext cx="2939551" cy="2939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F8261-885B-6102-6EB9-0A94FD4C2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986" y="1903320"/>
            <a:ext cx="1405919" cy="1397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49BA5D-19E1-5190-2DB2-D739F2E5D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432" y="876443"/>
            <a:ext cx="2638157" cy="2638157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BC07D36D-EE17-485A-12E0-A1ACDF994933}"/>
              </a:ext>
            </a:extLst>
          </p:cNvPr>
          <p:cNvCxnSpPr/>
          <p:nvPr/>
        </p:nvCxnSpPr>
        <p:spPr>
          <a:xfrm>
            <a:off x="1453662" y="4759287"/>
            <a:ext cx="3845169" cy="85606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51DA5F-D674-8CAF-0E59-40E38C9D4AFE}"/>
              </a:ext>
            </a:extLst>
          </p:cNvPr>
          <p:cNvSpPr txBox="1"/>
          <p:nvPr/>
        </p:nvSpPr>
        <p:spPr>
          <a:xfrm>
            <a:off x="1266697" y="190994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b="1" dirty="0"/>
              <a:t>36 000 km</a:t>
            </a:r>
          </a:p>
        </p:txBody>
      </p:sp>
    </p:spTree>
    <p:extLst>
      <p:ext uri="{BB962C8B-B14F-4D97-AF65-F5344CB8AC3E}">
        <p14:creationId xmlns:p14="http://schemas.microsoft.com/office/powerpoint/2010/main" val="92349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F7F57-A050-1C8F-F771-C540691A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BC4DE-3178-FD11-7E5B-F369EB82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2. OBJECTIVE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13E8214-E3C3-14D2-B5F8-BA3E6E9CC6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254" y="1569616"/>
            <a:ext cx="11093450" cy="5131075"/>
          </a:xfrm>
        </p:spPr>
        <p:txBody>
          <a:bodyPr/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Evaluate the performance of Armoured Base as technical and economic alternative to improve the durability and resilience of the LVR in Mozambique.</a:t>
            </a:r>
          </a:p>
          <a:p>
            <a:pPr marL="0" lvl="1" indent="0">
              <a:spcBef>
                <a:spcPts val="1000"/>
              </a:spcBef>
              <a:buNone/>
            </a:pPr>
            <a:endParaRPr lang="en-GB" sz="2800" b="1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b="1" dirty="0">
                <a:latin typeface="Arial Narrow"/>
              </a:rPr>
              <a:t>Use of local materials;</a:t>
            </a: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b="1" dirty="0">
                <a:latin typeface="Arial Narrow"/>
              </a:rPr>
              <a:t>Low-cost coatings.</a:t>
            </a:r>
            <a:endParaRPr lang="en-GB" dirty="0">
              <a:latin typeface="Arial Narrow"/>
            </a:endParaRP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fr-FR" sz="2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1219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2B05-79C6-1DA6-4DE2-AFCD10B5F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AA7F5-A3E5-CC5F-CB9A-9BBB5D1D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8" y="727230"/>
            <a:ext cx="11097491" cy="1325563"/>
          </a:xfrm>
        </p:spPr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3. CONCEPT OF ARMOURED BASE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A7F8B-DED8-669B-CD2F-34D02B30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5" y="1573046"/>
            <a:ext cx="5221412" cy="3218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9F66A4-A60C-6221-1368-717F28873AD7}"/>
              </a:ext>
            </a:extLst>
          </p:cNvPr>
          <p:cNvSpPr txBox="1"/>
          <p:nvPr/>
        </p:nvSpPr>
        <p:spPr>
          <a:xfrm>
            <a:off x="4371925" y="1623858"/>
            <a:ext cx="2042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SURFACING 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2C427-F734-7F19-6C7F-5F7C791CDD82}"/>
              </a:ext>
            </a:extLst>
          </p:cNvPr>
          <p:cNvSpPr txBox="1"/>
          <p:nvPr/>
        </p:nvSpPr>
        <p:spPr>
          <a:xfrm>
            <a:off x="4371922" y="3271098"/>
            <a:ext cx="199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SUB-BASE (150mm)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B46E7-1D17-961F-B205-16468F6286CE}"/>
              </a:ext>
            </a:extLst>
          </p:cNvPr>
          <p:cNvSpPr txBox="1"/>
          <p:nvPr/>
        </p:nvSpPr>
        <p:spPr>
          <a:xfrm>
            <a:off x="4371923" y="2470243"/>
            <a:ext cx="2710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GRANULAR BASE (100mm)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94A3B-13DC-EF2C-A5D2-1E59DAEA1F92}"/>
              </a:ext>
            </a:extLst>
          </p:cNvPr>
          <p:cNvSpPr txBox="1"/>
          <p:nvPr/>
        </p:nvSpPr>
        <p:spPr>
          <a:xfrm>
            <a:off x="4371920" y="2024285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ARMOURING (50mm)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AEDF26-28A5-BEA6-06DB-D39438E77C4B}"/>
              </a:ext>
            </a:extLst>
          </p:cNvPr>
          <p:cNvSpPr txBox="1"/>
          <p:nvPr/>
        </p:nvSpPr>
        <p:spPr>
          <a:xfrm>
            <a:off x="4371921" y="4071953"/>
            <a:ext cx="1502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C5A7BB8-EBC4-C1CB-461B-E114DFF21861}"/>
              </a:ext>
            </a:extLst>
          </p:cNvPr>
          <p:cNvSpPr/>
          <p:nvPr/>
        </p:nvSpPr>
        <p:spPr>
          <a:xfrm>
            <a:off x="6873411" y="1768145"/>
            <a:ext cx="267128" cy="1086219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Z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4952F-C6A2-C235-FCEB-9EBC165BC343}"/>
              </a:ext>
            </a:extLst>
          </p:cNvPr>
          <p:cNvSpPr txBox="1"/>
          <p:nvPr/>
        </p:nvSpPr>
        <p:spPr>
          <a:xfrm>
            <a:off x="7127382" y="2131689"/>
            <a:ext cx="2746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ARMOURED BASE (150mm)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9270F5-2396-8415-26A5-33096827A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089" y="3349848"/>
            <a:ext cx="5212871" cy="238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4BF4C-B9A6-0522-77BC-6058E202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1356A9-7DBE-FD1D-67C3-86688A12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8" y="514289"/>
            <a:ext cx="11097491" cy="625580"/>
          </a:xfrm>
        </p:spPr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4. CASE STUDY: N/C Agostinho Neto – Mutamba (5,5Km - 900m)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18C33-599E-7ABE-5B38-FF1C953D8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8" y="1543643"/>
            <a:ext cx="3783197" cy="458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FF867-0D26-46FE-4FB5-D6E677CE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35" y="1543643"/>
            <a:ext cx="4760418" cy="458712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2F4215-F1DE-41FE-71B0-16A0BFA8864A}"/>
              </a:ext>
            </a:extLst>
          </p:cNvPr>
          <p:cNvCxnSpPr>
            <a:cxnSpLocks/>
          </p:cNvCxnSpPr>
          <p:nvPr/>
        </p:nvCxnSpPr>
        <p:spPr>
          <a:xfrm flipV="1">
            <a:off x="2144542" y="4665785"/>
            <a:ext cx="5161638" cy="393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ECB134F-6884-7B40-785B-B1BA5B5479F0}"/>
              </a:ext>
            </a:extLst>
          </p:cNvPr>
          <p:cNvSpPr/>
          <p:nvPr/>
        </p:nvSpPr>
        <p:spPr>
          <a:xfrm>
            <a:off x="7306180" y="4103077"/>
            <a:ext cx="1052374" cy="1043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Z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355D85D-3742-563F-EC0B-C1EB66DC4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22585"/>
              </p:ext>
            </p:extLst>
          </p:nvPr>
        </p:nvGraphicFramePr>
        <p:xfrm>
          <a:off x="8659353" y="1543643"/>
          <a:ext cx="3360616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047">
                  <a:extLst>
                    <a:ext uri="{9D8B030D-6E8A-4147-A177-3AD203B41FA5}">
                      <a16:colId xmlns:a16="http://schemas.microsoft.com/office/drawing/2014/main" val="2118405836"/>
                    </a:ext>
                  </a:extLst>
                </a:gridCol>
                <a:gridCol w="1199569">
                  <a:extLst>
                    <a:ext uri="{9D8B030D-6E8A-4147-A177-3AD203B41FA5}">
                      <a16:colId xmlns:a16="http://schemas.microsoft.com/office/drawing/2014/main" val="1288353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N/C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46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Z" sz="1600" dirty="0"/>
                        <a:t>TMDA (vehic./day)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690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098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Z" sz="1600" dirty="0"/>
                        <a:t>MAR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800 - 950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746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Total Leng</a:t>
                      </a:r>
                      <a:r>
                        <a:rPr lang="en-US" sz="1600" dirty="0" err="1"/>
                        <a:t>th</a:t>
                      </a:r>
                      <a:r>
                        <a:rPr lang="en-MZ" sz="1600" dirty="0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205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Leng</a:t>
                      </a:r>
                      <a:r>
                        <a:rPr lang="en-US" sz="1600" dirty="0" err="1"/>
                        <a:t>th</a:t>
                      </a:r>
                      <a:r>
                        <a:rPr lang="en-MZ" sz="1600" dirty="0"/>
                        <a:t> of Section(m)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15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Year of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022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Classification granular base (TMH 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G5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2493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A3DC074-BACF-C302-6A96-CC9CA08B6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590199"/>
              </p:ext>
            </p:extLst>
          </p:nvPr>
        </p:nvGraphicFramePr>
        <p:xfrm>
          <a:off x="8659353" y="4619526"/>
          <a:ext cx="336061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047">
                  <a:extLst>
                    <a:ext uri="{9D8B030D-6E8A-4147-A177-3AD203B41FA5}">
                      <a16:colId xmlns:a16="http://schemas.microsoft.com/office/drawing/2014/main" val="2118405836"/>
                    </a:ext>
                  </a:extLst>
                </a:gridCol>
                <a:gridCol w="1199569">
                  <a:extLst>
                    <a:ext uri="{9D8B030D-6E8A-4147-A177-3AD203B41FA5}">
                      <a16:colId xmlns:a16="http://schemas.microsoft.com/office/drawing/2014/main" val="12883538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MZ" sz="1600" dirty="0"/>
                        <a:t>EVENTOS CLIMÁTICOS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46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Cyclone Dineo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9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Cyclone Freddy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317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Z" sz="1600" dirty="0"/>
                        <a:t>Tropical Storm Filipo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Z" sz="1600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1830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72EAD6-E9EB-41D0-3B31-61065EDF3B4A}"/>
              </a:ext>
            </a:extLst>
          </p:cNvPr>
          <p:cNvSpPr txBox="1"/>
          <p:nvPr/>
        </p:nvSpPr>
        <p:spPr>
          <a:xfrm>
            <a:off x="562028" y="1077623"/>
            <a:ext cx="610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4.1. CONTEXTUALIZATION</a:t>
            </a:r>
            <a:endParaRPr lang="en-MZ" b="1" dirty="0"/>
          </a:p>
        </p:txBody>
      </p:sp>
    </p:spTree>
    <p:extLst>
      <p:ext uri="{BB962C8B-B14F-4D97-AF65-F5344CB8AC3E}">
        <p14:creationId xmlns:p14="http://schemas.microsoft.com/office/powerpoint/2010/main" val="275536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E8D56-AC42-3F9B-48B3-572D6E62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A1CA2-267D-81EB-1FA3-F317D1B6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81" y="1040022"/>
            <a:ext cx="11097491" cy="667509"/>
          </a:xfrm>
        </p:spPr>
        <p:txBody>
          <a:bodyPr>
            <a:normAutofit/>
          </a:bodyPr>
          <a:lstStyle/>
          <a:p>
            <a:r>
              <a:rPr lang="en-US" sz="2800" dirty="0"/>
              <a:t>4.2. INDICATORS AND RESULTS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920021-29BE-975C-7956-234A414D2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36224"/>
              </p:ext>
            </p:extLst>
          </p:nvPr>
        </p:nvGraphicFramePr>
        <p:xfrm>
          <a:off x="1535565" y="1827484"/>
          <a:ext cx="9117697" cy="4516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639">
                  <a:extLst>
                    <a:ext uri="{9D8B030D-6E8A-4147-A177-3AD203B41FA5}">
                      <a16:colId xmlns:a16="http://schemas.microsoft.com/office/drawing/2014/main" val="4060674155"/>
                    </a:ext>
                  </a:extLst>
                </a:gridCol>
                <a:gridCol w="4628226">
                  <a:extLst>
                    <a:ext uri="{9D8B030D-6E8A-4147-A177-3AD203B41FA5}">
                      <a16:colId xmlns:a16="http://schemas.microsoft.com/office/drawing/2014/main" val="960769882"/>
                    </a:ext>
                  </a:extLst>
                </a:gridCol>
                <a:gridCol w="1822625">
                  <a:extLst>
                    <a:ext uri="{9D8B030D-6E8A-4147-A177-3AD203B41FA5}">
                      <a16:colId xmlns:a16="http://schemas.microsoft.com/office/drawing/2014/main" val="136746524"/>
                    </a:ext>
                  </a:extLst>
                </a:gridCol>
                <a:gridCol w="1243207">
                  <a:extLst>
                    <a:ext uri="{9D8B030D-6E8A-4147-A177-3AD203B41FA5}">
                      <a16:colId xmlns:a16="http://schemas.microsoft.com/office/drawing/2014/main" val="1118019415"/>
                    </a:ext>
                  </a:extLst>
                </a:gridCol>
              </a:tblGrid>
              <a:tr h="36322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INDICATOR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 hMerge="1">
                  <a:txBody>
                    <a:bodyPr/>
                    <a:lstStyle/>
                    <a:p>
                      <a:endParaRPr lang="en-M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CRITERIA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RESULT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extLst>
                  <a:ext uri="{0D108BD9-81ED-4DB2-BD59-A6C34878D82A}">
                    <a16:rowId xmlns:a16="http://schemas.microsoft.com/office/drawing/2014/main" val="1128678036"/>
                  </a:ext>
                </a:extLst>
              </a:tr>
              <a:tr h="363225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Structural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Rutting ( mm / ano)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>
                          <a:effectLst/>
                        </a:rPr>
                        <a:t>&lt; 8</a:t>
                      </a:r>
                      <a:endParaRPr lang="en-MZ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.AppleSystemUIFont"/>
                        </a:rPr>
                        <a:t>2</a:t>
                      </a: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65782"/>
                  </a:ext>
                </a:extLst>
              </a:tr>
              <a:tr h="363225">
                <a:tc vMerge="1">
                  <a:txBody>
                    <a:bodyPr/>
                    <a:lstStyle/>
                    <a:p>
                      <a:endParaRPr lang="en-M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Rutting ( mm / after 3 years)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>
                          <a:effectLst/>
                        </a:rPr>
                        <a:t>&lt; 20</a:t>
                      </a:r>
                      <a:endParaRPr lang="en-MZ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.AppleSystemUIFont"/>
                        </a:rPr>
                        <a:t>16</a:t>
                      </a: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402383"/>
                  </a:ext>
                </a:extLst>
              </a:tr>
              <a:tr h="363225">
                <a:tc vMerge="1">
                  <a:txBody>
                    <a:bodyPr/>
                    <a:lstStyle/>
                    <a:p>
                      <a:endParaRPr lang="en-M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layer integrity (armoured Base)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>
                          <a:effectLst/>
                        </a:rPr>
                        <a:t> &gt;=90%</a:t>
                      </a:r>
                      <a:endParaRPr lang="en-MZ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MZ" sz="2100" b="0" i="0" u="none" strike="noStrike" dirty="0">
                        <a:solidFill>
                          <a:schemeClr val="bg1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24690"/>
                  </a:ext>
                </a:extLst>
              </a:tr>
              <a:tr h="363225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Functional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IRI (m/km)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>
                          <a:effectLst/>
                        </a:rPr>
                        <a:t> &lt;= 3,5</a:t>
                      </a:r>
                      <a:endParaRPr lang="en-MZ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MZ" sz="2100" b="0" i="0" u="none" strike="noStrike" dirty="0">
                        <a:solidFill>
                          <a:schemeClr val="bg1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280107"/>
                  </a:ext>
                </a:extLst>
              </a:tr>
              <a:tr h="363225">
                <a:tc vMerge="1">
                  <a:txBody>
                    <a:bodyPr/>
                    <a:lstStyle/>
                    <a:p>
                      <a:endParaRPr lang="en-M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Transitability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>
                          <a:effectLst/>
                        </a:rPr>
                        <a:t>&gt;= 95%</a:t>
                      </a:r>
                      <a:endParaRPr lang="en-MZ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MZ" sz="2100" b="0" i="0" u="none" strike="noStrike" dirty="0">
                        <a:solidFill>
                          <a:schemeClr val="bg1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082115"/>
                  </a:ext>
                </a:extLst>
              </a:tr>
              <a:tr h="657884">
                <a:tc vMerge="1">
                  <a:txBody>
                    <a:bodyPr/>
                    <a:lstStyle/>
                    <a:p>
                      <a:endParaRPr lang="en-M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Functional Availability (% of operating days/year)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>
                          <a:effectLst/>
                        </a:rPr>
                        <a:t>&gt;=90%</a:t>
                      </a:r>
                      <a:endParaRPr lang="en-MZ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MZ" sz="2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MZ" sz="2100" b="0" i="0" u="none" strike="noStrike" dirty="0">
                        <a:solidFill>
                          <a:schemeClr val="bg1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572796"/>
                  </a:ext>
                </a:extLst>
              </a:tr>
              <a:tr h="363225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Economic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Corrective maintenance intervals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 &gt;=24 months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None</a:t>
                      </a:r>
                      <a:endParaRPr lang="en-US" sz="2100" b="0" i="0" u="none" strike="noStrike" dirty="0">
                        <a:solidFill>
                          <a:schemeClr val="bg1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96181"/>
                  </a:ext>
                </a:extLst>
              </a:tr>
              <a:tr h="657884">
                <a:tc vMerge="1">
                  <a:txBody>
                    <a:bodyPr/>
                    <a:lstStyle/>
                    <a:p>
                      <a:endParaRPr lang="en-M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Annual maintenance cost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&lt;=60%  base cost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US" sz="2100" b="0" i="0" u="none" strike="noStrike" dirty="0">
                        <a:solidFill>
                          <a:schemeClr val="bg1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592447"/>
                  </a:ext>
                </a:extLst>
              </a:tr>
              <a:tr h="65788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Visual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VCI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&gt;=85%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.AppleSystemUIFont"/>
                      </a:endParaRPr>
                    </a:p>
                  </a:txBody>
                  <a:tcPr marL="15248" marR="15248" marT="15248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.AppleSystemUIFont"/>
                        </a:rPr>
                        <a:t>87</a:t>
                      </a:r>
                    </a:p>
                  </a:txBody>
                  <a:tcPr marL="15248" marR="15248" marT="15248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582024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3F67314E-1A6C-AABA-0AD5-75A7A1ACCA4E}"/>
              </a:ext>
            </a:extLst>
          </p:cNvPr>
          <p:cNvSpPr txBox="1">
            <a:spLocks/>
          </p:cNvSpPr>
          <p:nvPr/>
        </p:nvSpPr>
        <p:spPr>
          <a:xfrm>
            <a:off x="562028" y="514289"/>
            <a:ext cx="11097491" cy="625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rgbClr val="ED9D00"/>
                </a:solidFill>
              </a:rPr>
              <a:t>4. CASE STUDY: N/C Agostinho Neto – Mutamba (5,5Km - 900m)</a:t>
            </a:r>
          </a:p>
        </p:txBody>
      </p:sp>
    </p:spTree>
    <p:extLst>
      <p:ext uri="{BB962C8B-B14F-4D97-AF65-F5344CB8AC3E}">
        <p14:creationId xmlns:p14="http://schemas.microsoft.com/office/powerpoint/2010/main" val="21372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C4776-BEA5-E1B5-BDAB-828855F46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6ACD1-9BA8-37A3-53C8-C084F903A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90" y="1854260"/>
            <a:ext cx="2754630" cy="206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96784-3A56-4849-EE68-AD0410F77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5" y="3920550"/>
            <a:ext cx="2770505" cy="2077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20AD9-6F88-10A9-A12B-EA478C8EF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66" y="1854261"/>
            <a:ext cx="2500357" cy="2080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EFAB8-7C70-D967-0D9E-9B61D4F28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67" y="3907488"/>
            <a:ext cx="2500356" cy="2077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81432-E2B1-968E-B190-80C612CEFDD9}"/>
              </a:ext>
            </a:extLst>
          </p:cNvPr>
          <p:cNvSpPr txBox="1"/>
          <p:nvPr/>
        </p:nvSpPr>
        <p:spPr>
          <a:xfrm>
            <a:off x="2297594" y="606625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dirty="0"/>
              <a:t>Armoured 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E4F42-B20E-56E1-C5BD-775D11E72636}"/>
              </a:ext>
            </a:extLst>
          </p:cNvPr>
          <p:cNvSpPr txBox="1"/>
          <p:nvPr/>
        </p:nvSpPr>
        <p:spPr>
          <a:xfrm>
            <a:off x="5454451" y="599827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dirty="0"/>
              <a:t>Blended Base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718FA6-53EE-243D-EC2E-838B0BA02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52" y="1854260"/>
            <a:ext cx="2354580" cy="205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8784D3-524F-92CD-A1EB-3EF9A51399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67952" y="3894423"/>
            <a:ext cx="2354580" cy="2053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5B3892-A536-A512-E8CA-BF7A3416D10D}"/>
              </a:ext>
            </a:extLst>
          </p:cNvPr>
          <p:cNvSpPr txBox="1"/>
          <p:nvPr/>
        </p:nvSpPr>
        <p:spPr>
          <a:xfrm>
            <a:off x="8247587" y="598520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Z" dirty="0"/>
              <a:t>Blended base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5B46DF81-B0A0-B168-FBB2-603DC9599342}"/>
              </a:ext>
            </a:extLst>
          </p:cNvPr>
          <p:cNvSpPr txBox="1">
            <a:spLocks/>
          </p:cNvSpPr>
          <p:nvPr/>
        </p:nvSpPr>
        <p:spPr>
          <a:xfrm>
            <a:off x="562028" y="514289"/>
            <a:ext cx="11097491" cy="625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>
                <a:solidFill>
                  <a:srgbClr val="ED9D00"/>
                </a:solidFill>
              </a:rPr>
              <a:t>4. CASE STUDY: N/C Agostinho Neto – Mutamba (5,5Km - 900m)</a:t>
            </a:r>
            <a:endParaRPr lang="en-US" sz="3200" dirty="0">
              <a:solidFill>
                <a:srgbClr val="ED9D00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FF99EF7-0A4E-85A3-D0A2-F08A40BB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81" y="1040022"/>
            <a:ext cx="11097491" cy="667509"/>
          </a:xfrm>
        </p:spPr>
        <p:txBody>
          <a:bodyPr>
            <a:normAutofit/>
          </a:bodyPr>
          <a:lstStyle/>
          <a:p>
            <a:r>
              <a:rPr lang="en-US" sz="2800" dirty="0"/>
              <a:t>4.2. ACTUAL CONDITIONS</a:t>
            </a:r>
          </a:p>
        </p:txBody>
      </p:sp>
    </p:spTree>
    <p:extLst>
      <p:ext uri="{BB962C8B-B14F-4D97-AF65-F5344CB8AC3E}">
        <p14:creationId xmlns:p14="http://schemas.microsoft.com/office/powerpoint/2010/main" val="1060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A7C1C-03AF-D16A-4A3A-65C588B8B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A1BB9-6DE6-06FD-BF0F-15E36600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7075"/>
            <a:ext cx="11097491" cy="1325563"/>
          </a:xfrm>
        </p:spPr>
        <p:txBody>
          <a:bodyPr>
            <a:normAutofit/>
          </a:bodyPr>
          <a:lstStyle/>
          <a:p>
            <a:r>
              <a:rPr lang="en-US" dirty="0"/>
              <a:t>5. ECONOMIC VIABILITY</a:t>
            </a:r>
          </a:p>
        </p:txBody>
      </p:sp>
      <p:pic>
        <p:nvPicPr>
          <p:cNvPr id="14" name="Picture 13" descr="A close-up of a graph&#10;&#10;AI-generated content may be incorrect.">
            <a:extLst>
              <a:ext uri="{FF2B5EF4-FFF2-40B4-BE49-F238E27FC236}">
                <a16:creationId xmlns:a16="http://schemas.microsoft.com/office/drawing/2014/main" id="{2C997FF0-0A24-57A1-D060-C43750653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37646" r="20784" b="14757"/>
          <a:stretch>
            <a:fillRect/>
          </a:stretch>
        </p:blipFill>
        <p:spPr>
          <a:xfrm>
            <a:off x="769367" y="1932637"/>
            <a:ext cx="5209402" cy="4151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62F5EF-5902-3601-8187-6C7BA9D0CF21}"/>
              </a:ext>
            </a:extLst>
          </p:cNvPr>
          <p:cNvSpPr txBox="1"/>
          <p:nvPr/>
        </p:nvSpPr>
        <p:spPr>
          <a:xfrm>
            <a:off x="6295292" y="1828803"/>
            <a:ext cx="485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MZ" b="1" dirty="0"/>
              <a:t>Road Agencies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DEAF3-7987-EE65-FBB8-0A4533DF21A6}"/>
              </a:ext>
            </a:extLst>
          </p:cNvPr>
          <p:cNvSpPr txBox="1"/>
          <p:nvPr/>
        </p:nvSpPr>
        <p:spPr>
          <a:xfrm>
            <a:off x="6220959" y="4729607"/>
            <a:ext cx="485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Z" b="1" dirty="0"/>
              <a:t>2. Road 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6FFFB-2304-690D-1FF4-8EAAB1ECF323}"/>
              </a:ext>
            </a:extLst>
          </p:cNvPr>
          <p:cNvSpPr txBox="1"/>
          <p:nvPr/>
        </p:nvSpPr>
        <p:spPr>
          <a:xfrm>
            <a:off x="6543342" y="2199776"/>
            <a:ext cx="48533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Z" dirty="0"/>
              <a:t>Lower Costs (Maintenance and emergency repairs;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Z" dirty="0"/>
              <a:t>More budget available for new projects and network Expansion;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Reduction of extraordinary expenses after.  Climatic events;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Better </a:t>
            </a:r>
            <a:r>
              <a:rPr lang="en-US" dirty="0" err="1"/>
              <a:t>previsibility</a:t>
            </a:r>
            <a:r>
              <a:rPr lang="en-US" dirty="0"/>
              <a:t> of the annual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B671B-621E-8493-3315-644097122885}"/>
              </a:ext>
            </a:extLst>
          </p:cNvPr>
          <p:cNvSpPr txBox="1"/>
          <p:nvPr/>
        </p:nvSpPr>
        <p:spPr>
          <a:xfrm>
            <a:off x="6385080" y="5113564"/>
            <a:ext cx="485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Z" dirty="0"/>
              <a:t>Lower Costs for transport operations (fuel, tires, suspentions, …);</a:t>
            </a:r>
          </a:p>
        </p:txBody>
      </p:sp>
    </p:spTree>
    <p:extLst>
      <p:ext uri="{BB962C8B-B14F-4D97-AF65-F5344CB8AC3E}">
        <p14:creationId xmlns:p14="http://schemas.microsoft.com/office/powerpoint/2010/main" val="412820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page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>
            <a:solidFill>
              <a:srgbClr val="ED9D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mmary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pters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ank you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ED07D2E559424F94E7FB9CBD9AB9E8" ma:contentTypeVersion="8" ma:contentTypeDescription="Crée un document." ma:contentTypeScope="" ma:versionID="206f693fe51db8010fda8d5c8f957b8a">
  <xsd:schema xmlns:xsd="http://www.w3.org/2001/XMLSchema" xmlns:xs="http://www.w3.org/2001/XMLSchema" xmlns:p="http://schemas.microsoft.com/office/2006/metadata/properties" xmlns:ns3="fb10ec26-9e8b-4c26-8abf-426393b0bdfa" targetNamespace="http://schemas.microsoft.com/office/2006/metadata/properties" ma:root="true" ma:fieldsID="ae6c7d0053a9a786884ce768229dd898" ns3:_="">
    <xsd:import namespace="fb10ec26-9e8b-4c26-8abf-426393b0bd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0ec26-9e8b-4c26-8abf-426393b0b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10ec26-9e8b-4c26-8abf-426393b0bdfa" xsi:nil="true"/>
  </documentManagement>
</p:properties>
</file>

<file path=customXml/itemProps1.xml><?xml version="1.0" encoding="utf-8"?>
<ds:datastoreItem xmlns:ds="http://schemas.openxmlformats.org/officeDocument/2006/customXml" ds:itemID="{0C898C3E-8F68-49F7-A759-9203F925B2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B9EF33-18C1-4D47-8A11-A15671B3F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0ec26-9e8b-4c26-8abf-426393b0bd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F108CB-2027-4000-A6C4-AC7A1C76B945}">
  <ds:schemaRefs>
    <ds:schemaRef ds:uri="http://purl.org/dc/terms/"/>
    <ds:schemaRef ds:uri="fb10ec26-9e8b-4c26-8abf-426393b0bdfa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485</Words>
  <Application>Microsoft Macintosh PowerPoint</Application>
  <PresentationFormat>Widescreen</PresentationFormat>
  <Paragraphs>129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ＭＳ Ｐゴシック</vt:lpstr>
      <vt:lpstr>.AppleSystemUIFont</vt:lpstr>
      <vt:lpstr>Arial</vt:lpstr>
      <vt:lpstr>Arial Narrow</vt:lpstr>
      <vt:lpstr>Calibri</vt:lpstr>
      <vt:lpstr>Times New Roman</vt:lpstr>
      <vt:lpstr>Wingdings</vt:lpstr>
      <vt:lpstr>1_Cover page</vt:lpstr>
      <vt:lpstr>Summary </vt:lpstr>
      <vt:lpstr>Chapters</vt:lpstr>
      <vt:lpstr>Content </vt:lpstr>
      <vt:lpstr>Thank you</vt:lpstr>
      <vt:lpstr>PowerPoint Presentation</vt:lpstr>
      <vt:lpstr>Index</vt:lpstr>
      <vt:lpstr>1. INTRODUCTION</vt:lpstr>
      <vt:lpstr>2. OBJECTIVE</vt:lpstr>
      <vt:lpstr>3. CONCEPT OF ARMOURED BASE</vt:lpstr>
      <vt:lpstr>4. CASE STUDY: N/C Agostinho Neto – Mutamba (5,5Km - 900m)</vt:lpstr>
      <vt:lpstr>4.2. INDICATORS AND RESULTS</vt:lpstr>
      <vt:lpstr>4.2. ACTUAL CONDITIONS</vt:lpstr>
      <vt:lpstr>5. ECONOMIC VIABILITY</vt:lpstr>
      <vt:lpstr>6. CONCLUSIONS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Aipcr Piarc</dc:creator>
  <cp:lastModifiedBy>Cedrik Edson Namburete</cp:lastModifiedBy>
  <cp:revision>377</cp:revision>
  <dcterms:created xsi:type="dcterms:W3CDTF">2019-10-28T10:19:34Z</dcterms:created>
  <dcterms:modified xsi:type="dcterms:W3CDTF">2025-11-13T08:34:16Z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0x010100BAED07D2E559424F94E7FB9CBD9AB9E8</vt:lpwstr>
  </property>
  <property fmtid="{D5CDD505-2E9C-101B-9397-08002B2CF9AE}" pid="3" name="MSIP_Label_5a024da7-7918-49c2-a744-b84d0bf2c679_Enabled">
    <vt:lpwstr>true</vt:lpwstr>
  </property>
  <property fmtid="{D5CDD505-2E9C-101B-9397-08002B2CF9AE}" pid="4" name="MSIP_Label_5a024da7-7918-49c2-a744-b84d0bf2c679_SetDate">
    <vt:lpwstr>2025-08-25T05:49:27Z</vt:lpwstr>
  </property>
  <property fmtid="{D5CDD505-2E9C-101B-9397-08002B2CF9AE}" pid="5" name="MSIP_Label_5a024da7-7918-49c2-a744-b84d0bf2c679_Method">
    <vt:lpwstr>Standard</vt:lpwstr>
  </property>
  <property fmtid="{D5CDD505-2E9C-101B-9397-08002B2CF9AE}" pid="6" name="MSIP_Label_5a024da7-7918-49c2-a744-b84d0bf2c679_Name">
    <vt:lpwstr>General</vt:lpwstr>
  </property>
  <property fmtid="{D5CDD505-2E9C-101B-9397-08002B2CF9AE}" pid="7" name="MSIP_Label_5a024da7-7918-49c2-a744-b84d0bf2c679_SiteId">
    <vt:lpwstr>24236235-bb51-454e-8f47-206699c7e33b</vt:lpwstr>
  </property>
  <property fmtid="{D5CDD505-2E9C-101B-9397-08002B2CF9AE}" pid="8" name="MSIP_Label_5a024da7-7918-49c2-a744-b84d0bf2c679_ActionId">
    <vt:lpwstr>d158648b-d746-42b6-b074-8318921327ed</vt:lpwstr>
  </property>
  <property fmtid="{D5CDD505-2E9C-101B-9397-08002B2CF9AE}" pid="9" name="MSIP_Label_5a024da7-7918-49c2-a744-b84d0bf2c679_ContentBits">
    <vt:lpwstr>1</vt:lpwstr>
  </property>
  <property fmtid="{D5CDD505-2E9C-101B-9397-08002B2CF9AE}" pid="10" name="MSIP_Label_5a024da7-7918-49c2-a744-b84d0bf2c679_Tag">
    <vt:lpwstr>10, 3, 0, 1</vt:lpwstr>
  </property>
  <property fmtid="{D5CDD505-2E9C-101B-9397-08002B2CF9AE}" pid="11" name="ClassificationContentMarkingHeaderLocations">
    <vt:lpwstr>1_Cover page:3\Summary :3\Chapters:3\Content :3\Thank you:3</vt:lpwstr>
  </property>
  <property fmtid="{D5CDD505-2E9C-101B-9397-08002B2CF9AE}" pid="12" name="ClassificationContentMarkingHeaderText">
    <vt:lpwstr>Sensitivity - General</vt:lpwstr>
  </property>
</Properties>
</file>